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02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E1EF7-DC43-424F-8B31-E7DC689F9058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E22E9-4D96-4339-B58A-496F5EF63A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6337A-984F-4741-AB44-70CF2F3E7275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FBCF-BB2B-473D-9D31-83CAB0B5A8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785B5-BC86-4070-9D00-434D034C36A3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015E8-E8E0-4B4C-A93D-4025D9B561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73B3A-1C3D-4C08-9CC9-A726E1642DA8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2C73B-C611-427A-BAEF-0C240418DC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CDC80-E503-4F54-9AE5-90F451FA650C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D327E-8729-49EF-9BC5-6D0D548F331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C4D1A-83CE-45CD-BF37-D90A3C94E195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C07DC-5984-40C0-81EF-8E717203A97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49159-E86E-4FC3-90D0-C04249CA2FB2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9FD4E-22E1-45C1-917B-6BAFA4DAC1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03F7A-D272-45E0-9E28-A749A8D84D9F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2C337-1FEF-4EA0-9FCE-F92842507BA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67CAD-EDF4-4759-B207-C1060514EE27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A09CE-CBFD-4C1C-97B1-B7413F22472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933D3-95D2-475E-86EE-BA9A6E7D5C68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9C9B0-B523-4E79-9E0C-A40AF3C610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1C133-B938-4A3F-A037-175701B16B65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8E9D5-552D-4295-9B73-1225934EE4D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638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589DC7F-4E41-48EF-945D-3AD71036CA93}" type="datetimeFigureOut">
              <a:rPr lang="ru-RU"/>
              <a:pPr>
                <a:defRPr/>
              </a:pPr>
              <a:t>26.11.2021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DA72303-C61C-4F9A-A97D-1601166D9DD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oleObject" Target="../embeddings/oleObject24.bin"/><Relationship Id="rId3" Type="http://schemas.openxmlformats.org/officeDocument/2006/relationships/image" Target="../media/image36.png"/><Relationship Id="rId7" Type="http://schemas.openxmlformats.org/officeDocument/2006/relationships/oleObject" Target="../embeddings/oleObject21.bin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3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3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 txBox="1">
            <a:spLocks noChangeArrowheads="1"/>
          </p:cNvSpPr>
          <p:nvPr/>
        </p:nvSpPr>
        <p:spPr bwMode="auto">
          <a:xfrm>
            <a:off x="0" y="404813"/>
            <a:ext cx="9144000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3200" b="1">
                <a:latin typeface="Calibri" pitchFamily="34" charset="0"/>
              </a:rPr>
              <a:t>СИНТЕЗ КОМБИНАЦИОННЫХ СХЕМ</a:t>
            </a:r>
          </a:p>
          <a:p>
            <a:pPr algn="ctr"/>
            <a:r>
              <a:rPr lang="ru-RU" sz="3200" b="1">
                <a:latin typeface="Calibri" pitchFamily="34" charset="0"/>
              </a:rPr>
              <a:t> </a:t>
            </a:r>
            <a:endParaRPr lang="ru-RU" sz="3200">
              <a:latin typeface="Calibri" pitchFamily="34" charset="0"/>
            </a:endParaRPr>
          </a:p>
          <a:p>
            <a:pPr algn="ctr"/>
            <a:r>
              <a:rPr lang="ru-RU" sz="3200">
                <a:latin typeface="Calibri" pitchFamily="34" charset="0"/>
              </a:rPr>
              <a:t>Курсовая работа </a:t>
            </a:r>
          </a:p>
          <a:p>
            <a:pPr algn="ctr"/>
            <a:r>
              <a:rPr lang="ru-RU" sz="3200">
                <a:latin typeface="Calibri" pitchFamily="34" charset="0"/>
              </a:rPr>
              <a:t>по дисциплине “Дискретная математика”</a:t>
            </a:r>
          </a:p>
          <a:p>
            <a:pPr algn="ctr"/>
            <a:endParaRPr lang="ru-RU" sz="3200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34846" t="55370" r="26173" b="20267"/>
          <a:stretch>
            <a:fillRect/>
          </a:stretch>
        </p:blipFill>
        <p:spPr bwMode="auto">
          <a:xfrm>
            <a:off x="1476375" y="0"/>
            <a:ext cx="6767513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TextBox 5"/>
          <p:cNvSpPr txBox="1">
            <a:spLocks noChangeArrowheads="1"/>
          </p:cNvSpPr>
          <p:nvPr/>
        </p:nvSpPr>
        <p:spPr bwMode="auto">
          <a:xfrm>
            <a:off x="0" y="3284538"/>
            <a:ext cx="9144000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 i="1">
                <a:latin typeface="Calibri" pitchFamily="34" charset="0"/>
              </a:rPr>
              <a:t>Определение минимального покрытия</a:t>
            </a:r>
            <a:endParaRPr lang="ru-RU" sz="2800" b="1">
              <a:latin typeface="Calibri" pitchFamily="34" charset="0"/>
            </a:endParaRPr>
          </a:p>
          <a:p>
            <a:r>
              <a:rPr lang="ru-RU" sz="2800" i="1">
                <a:latin typeface="Calibri" pitchFamily="34" charset="0"/>
              </a:rPr>
              <a:t>Метод Петрика.</a:t>
            </a:r>
            <a:r>
              <a:rPr lang="ru-RU" sz="2800">
                <a:latin typeface="Calibri" pitchFamily="34" charset="0"/>
              </a:rPr>
              <a:t> Выпишем булево выражение Y, определяющее условие покрытия всех 0-кубов (существенных вершин), не покрываемых существенными импликантами, в соответствии с таблицей</a:t>
            </a:r>
          </a:p>
          <a:p>
            <a:r>
              <a:rPr lang="ru-RU" sz="3200">
                <a:latin typeface="Calibri" pitchFamily="34" charset="0"/>
              </a:rPr>
              <a:t> </a:t>
            </a:r>
            <a:r>
              <a:rPr lang="en-US" sz="3200">
                <a:latin typeface="Calibri" pitchFamily="34" charset="0"/>
              </a:rPr>
              <a:t>Y=(B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C)(B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G)(G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H)(C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D)(D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E)(E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H)(A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C)(A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B)</a:t>
            </a:r>
            <a:endParaRPr lang="ru-RU" sz="3200">
              <a:latin typeface="Calibri" pitchFamily="34" charset="0"/>
            </a:endParaRPr>
          </a:p>
          <a:p>
            <a:r>
              <a:rPr lang="en-US" sz="3200">
                <a:latin typeface="Calibri" pitchFamily="34" charset="0"/>
              </a:rPr>
              <a:t>                     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C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D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F)(D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F)(E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F).</a:t>
            </a:r>
            <a:endParaRPr lang="ru-RU" sz="3200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0" y="52388"/>
            <a:ext cx="9144000" cy="683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>
                <a:latin typeface="Calibri" pitchFamily="34" charset="0"/>
              </a:rPr>
              <a:t>Применим закон поглощения к дизъюнктивным термам, в результате чего в выражении остаются только двухбуквенные термы</a:t>
            </a:r>
          </a:p>
          <a:p>
            <a:endParaRPr lang="ru-RU" sz="3200">
              <a:latin typeface="Calibri" pitchFamily="34" charset="0"/>
            </a:endParaRPr>
          </a:p>
          <a:p>
            <a:r>
              <a:rPr lang="en-US" sz="3200">
                <a:latin typeface="Calibri" pitchFamily="34" charset="0"/>
              </a:rPr>
              <a:t>Y=(B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C)(B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G)(G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H)(C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D)(D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E)(E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H)(A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F)(E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</a:t>
            </a:r>
            <a:endParaRPr lang="ru-RU" sz="3200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r>
              <a:rPr lang="ru-RU" sz="3200">
                <a:latin typeface="Calibri" pitchFamily="34" charset="0"/>
              </a:rPr>
              <a:t>Выполняя операции попарного логического умножения применительно к термам, содержа-щим одинаковые буквы, с последующим примене-нием закона поглощения, приведем исходную конъюнктивную форму </a:t>
            </a:r>
            <a:r>
              <a:rPr lang="en-US" sz="3200">
                <a:latin typeface="Calibri" pitchFamily="34" charset="0"/>
              </a:rPr>
              <a:t>Y </a:t>
            </a:r>
            <a:r>
              <a:rPr lang="ru-RU" sz="3200">
                <a:latin typeface="Calibri" pitchFamily="34" charset="0"/>
              </a:rPr>
              <a:t>к дизъюнктивной</a:t>
            </a:r>
          </a:p>
          <a:p>
            <a:r>
              <a:rPr lang="ru-RU">
                <a:latin typeface="Calibri" pitchFamily="34" charset="0"/>
              </a:rPr>
              <a:t> </a:t>
            </a:r>
          </a:p>
          <a:p>
            <a:pPr algn="ctr"/>
            <a:r>
              <a:rPr lang="ru-RU" sz="3200">
                <a:latin typeface="Calibri" pitchFamily="34" charset="0"/>
              </a:rPr>
              <a:t>Y=ABDEG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ACEG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ABCEH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ABDEH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ACDFGH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endParaRPr lang="ru-RU" sz="3200">
              <a:latin typeface="Calibri" pitchFamily="34" charset="0"/>
            </a:endParaRPr>
          </a:p>
          <a:p>
            <a:r>
              <a:rPr lang="ru-RU" sz="3200">
                <a:latin typeface="Calibri" pitchFamily="34" charset="0"/>
              </a:rPr>
              <a:t>                      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BDEFG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BCEFG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BCEFH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BDFH</a:t>
            </a:r>
            <a:r>
              <a:rPr lang="ru-RU" sz="3200">
                <a:latin typeface="Calibri" pitchFamily="34" charset="0"/>
              </a:rPr>
              <a:t>.</a:t>
            </a:r>
          </a:p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Содержимое 2"/>
          <p:cNvSpPr>
            <a:spLocks noGrp="1"/>
          </p:cNvSpPr>
          <p:nvPr>
            <p:ph idx="1"/>
          </p:nvPr>
        </p:nvSpPr>
        <p:spPr>
          <a:xfrm>
            <a:off x="457200" y="-100013"/>
            <a:ext cx="8229600" cy="6778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ru-RU" smtClean="0"/>
              <a:t>Возможны следующие варианты покрытия:</a:t>
            </a:r>
          </a:p>
          <a:p>
            <a:pPr eaLnBrk="1" hangingPunct="1">
              <a:buFont typeface="Arial" charset="0"/>
              <a:buNone/>
            </a:pPr>
            <a:endParaRPr lang="ru-RU" smtClean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 l="34846" t="61276" r="24400" b="17314"/>
          <a:stretch>
            <a:fillRect/>
          </a:stretch>
        </p:blipFill>
        <p:spPr bwMode="auto">
          <a:xfrm>
            <a:off x="931863" y="476250"/>
            <a:ext cx="7024687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 cstate="print"/>
          <a:srcRect l="36028" t="30269" r="25581" b="46106"/>
          <a:stretch>
            <a:fillRect/>
          </a:stretch>
        </p:blipFill>
        <p:spPr bwMode="auto">
          <a:xfrm>
            <a:off x="930275" y="3398838"/>
            <a:ext cx="7026275" cy="345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35437" t="54913" r="27945" b="20267"/>
          <a:stretch>
            <a:fillRect/>
          </a:stretch>
        </p:blipFill>
        <p:spPr bwMode="auto">
          <a:xfrm>
            <a:off x="1187450" y="1484313"/>
            <a:ext cx="6854825" cy="371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rtlCol="0">
            <a:normAutofit fontScale="47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5100" i="1" dirty="0" smtClean="0"/>
              <a:t>Дальнейшее упрощение </a:t>
            </a:r>
            <a:r>
              <a:rPr lang="ru-RU" sz="5100" i="1" dirty="0" err="1" smtClean="0"/>
              <a:t>импликантной</a:t>
            </a:r>
            <a:r>
              <a:rPr lang="ru-RU" sz="5100" i="1" dirty="0" smtClean="0"/>
              <a:t> таблицы. </a:t>
            </a:r>
            <a:r>
              <a:rPr lang="ru-RU" sz="5100" dirty="0" smtClean="0"/>
              <a:t>К упрощенной </a:t>
            </a:r>
            <a:r>
              <a:rPr lang="ru-RU" sz="5100" dirty="0" err="1" smtClean="0"/>
              <a:t>импликантной</a:t>
            </a:r>
            <a:r>
              <a:rPr lang="ru-RU" sz="5100" dirty="0" smtClean="0"/>
              <a:t> таблице применим операцию удаления “лишних” столбцов (существенных вершин). 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5800" dirty="0" smtClean="0"/>
              <a:t>В отношении “множество-подмножество“ находятся отметки следующих пар столбцов: </a:t>
            </a:r>
            <a:r>
              <a:rPr lang="en-US" sz="5800" i="1" dirty="0" smtClean="0"/>
              <a:t>g</a:t>
            </a:r>
            <a:r>
              <a:rPr lang="ru-RU" sz="5800" dirty="0" smtClean="0"/>
              <a:t>  и  </a:t>
            </a:r>
            <a:r>
              <a:rPr lang="en-US" sz="5800" i="1" dirty="0" smtClean="0"/>
              <a:t>a</a:t>
            </a:r>
            <a:r>
              <a:rPr lang="ru-RU" sz="5800" dirty="0" smtClean="0"/>
              <a:t>, </a:t>
            </a:r>
            <a:r>
              <a:rPr lang="en-US" sz="5800" i="1" dirty="0" smtClean="0"/>
              <a:t>g</a:t>
            </a:r>
            <a:r>
              <a:rPr lang="ru-RU" sz="5800" i="1" dirty="0" smtClean="0"/>
              <a:t>  </a:t>
            </a:r>
            <a:r>
              <a:rPr lang="ru-RU" sz="5800" dirty="0" smtClean="0"/>
              <a:t>и </a:t>
            </a:r>
            <a:r>
              <a:rPr lang="ru-RU" sz="5800" i="1" dirty="0" smtClean="0"/>
              <a:t> </a:t>
            </a:r>
            <a:r>
              <a:rPr lang="en-US" sz="5800" i="1" dirty="0" smtClean="0"/>
              <a:t>h</a:t>
            </a:r>
            <a:r>
              <a:rPr lang="ru-RU" sz="5800" i="1" dirty="0" smtClean="0"/>
              <a:t>, </a:t>
            </a:r>
            <a:r>
              <a:rPr lang="en-US" sz="5800" i="1" dirty="0" smtClean="0"/>
              <a:t>k</a:t>
            </a:r>
            <a:r>
              <a:rPr lang="ru-RU" sz="5800" i="1" dirty="0" smtClean="0"/>
              <a:t>  </a:t>
            </a:r>
            <a:r>
              <a:rPr lang="ru-RU" sz="5800" dirty="0" smtClean="0"/>
              <a:t>и </a:t>
            </a:r>
            <a:r>
              <a:rPr lang="ru-RU" sz="5800" i="1" dirty="0" smtClean="0"/>
              <a:t> </a:t>
            </a:r>
            <a:r>
              <a:rPr lang="en-US" sz="5800" i="1" dirty="0" smtClean="0"/>
              <a:t>d</a:t>
            </a:r>
            <a:r>
              <a:rPr lang="ru-RU" sz="5800" i="1" dirty="0" smtClean="0"/>
              <a:t>,</a:t>
            </a:r>
            <a:r>
              <a:rPr lang="ru-RU" sz="5800" dirty="0" smtClean="0"/>
              <a:t> </a:t>
            </a:r>
            <a:r>
              <a:rPr lang="ru-RU" sz="5800" i="1" dirty="0" smtClean="0"/>
              <a:t> </a:t>
            </a:r>
            <a:r>
              <a:rPr lang="en-US" sz="5800" i="1" dirty="0" smtClean="0"/>
              <a:t>k</a:t>
            </a:r>
            <a:r>
              <a:rPr lang="ru-RU" sz="5800" i="1" dirty="0" smtClean="0"/>
              <a:t>  </a:t>
            </a:r>
            <a:r>
              <a:rPr lang="ru-RU" sz="5800" dirty="0" smtClean="0"/>
              <a:t>и </a:t>
            </a:r>
            <a:r>
              <a:rPr lang="ru-RU" sz="5800" i="1" dirty="0" smtClean="0"/>
              <a:t> </a:t>
            </a:r>
            <a:r>
              <a:rPr lang="en-US" sz="5800" i="1" dirty="0" smtClean="0"/>
              <a:t>m</a:t>
            </a:r>
            <a:r>
              <a:rPr lang="ru-RU" sz="5800" i="1" dirty="0" smtClean="0"/>
              <a:t> , </a:t>
            </a:r>
            <a:r>
              <a:rPr lang="en-US" sz="5800" i="1" dirty="0" smtClean="0"/>
              <a:t>l</a:t>
            </a:r>
            <a:r>
              <a:rPr lang="ru-RU" sz="5800" i="1" dirty="0" smtClean="0"/>
              <a:t>  </a:t>
            </a:r>
            <a:r>
              <a:rPr lang="ru-RU" sz="5800" dirty="0" smtClean="0"/>
              <a:t>и  </a:t>
            </a:r>
            <a:r>
              <a:rPr lang="en-US" sz="5800" i="1" dirty="0" smtClean="0"/>
              <a:t>e</a:t>
            </a:r>
            <a:r>
              <a:rPr lang="ru-RU" sz="5800" i="1" dirty="0" smtClean="0"/>
              <a:t>,  </a:t>
            </a:r>
            <a:r>
              <a:rPr lang="en-US" sz="5800" i="1" dirty="0" smtClean="0"/>
              <a:t>l</a:t>
            </a:r>
            <a:r>
              <a:rPr lang="ru-RU" sz="5800" i="1" dirty="0" smtClean="0"/>
              <a:t>  </a:t>
            </a:r>
            <a:r>
              <a:rPr lang="ru-RU" sz="5800" dirty="0" smtClean="0"/>
              <a:t>и </a:t>
            </a:r>
            <a:r>
              <a:rPr lang="ru-RU" sz="5800" i="1" dirty="0" smtClean="0"/>
              <a:t> </a:t>
            </a:r>
            <a:r>
              <a:rPr lang="en-US" sz="5800" i="1" dirty="0" smtClean="0"/>
              <a:t>n</a:t>
            </a:r>
            <a:r>
              <a:rPr lang="ru-RU" sz="5800" dirty="0" smtClean="0"/>
              <a:t>. Таким образом из таблицы можно удалить столбцы </a:t>
            </a:r>
            <a:r>
              <a:rPr lang="en-US" sz="5800" i="1" dirty="0" smtClean="0"/>
              <a:t>g</a:t>
            </a:r>
            <a:r>
              <a:rPr lang="ru-RU" sz="5800" i="1" dirty="0" smtClean="0"/>
              <a:t>, </a:t>
            </a:r>
            <a:r>
              <a:rPr lang="en-US" sz="5800" i="1" dirty="0" smtClean="0"/>
              <a:t>k </a:t>
            </a:r>
            <a:r>
              <a:rPr lang="ru-RU" sz="5800" dirty="0" smtClean="0"/>
              <a:t>и</a:t>
            </a:r>
            <a:r>
              <a:rPr lang="ru-RU" sz="5800" i="1" dirty="0" smtClean="0"/>
              <a:t> </a:t>
            </a:r>
            <a:r>
              <a:rPr lang="en-US" sz="5800" i="1" dirty="0" smtClean="0"/>
              <a:t>l</a:t>
            </a:r>
            <a:r>
              <a:rPr lang="ru-RU" sz="5800" i="1" dirty="0" smtClean="0"/>
              <a:t>,</a:t>
            </a:r>
            <a:r>
              <a:rPr lang="ru-RU" sz="5800" dirty="0" smtClean="0"/>
              <a:t> после чего получим новую таблицу.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 cstate="print"/>
          <a:srcRect l="34846" t="55370" r="26173" b="20267"/>
          <a:stretch>
            <a:fillRect/>
          </a:stretch>
        </p:blipFill>
        <p:spPr bwMode="auto">
          <a:xfrm>
            <a:off x="1042988" y="1052513"/>
            <a:ext cx="6769100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Содержимое 2"/>
          <p:cNvSpPr>
            <a:spLocks noGrp="1"/>
          </p:cNvSpPr>
          <p:nvPr>
            <p:ph idx="1"/>
          </p:nvPr>
        </p:nvSpPr>
        <p:spPr>
          <a:xfrm>
            <a:off x="0" y="4581525"/>
            <a:ext cx="8893175" cy="2276475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ru-RU" sz="2800" smtClean="0"/>
              <a:t>Дальнейшие упрощения таблицы невозможны. Для определения минимального покрытия можно использовать </a:t>
            </a:r>
            <a:r>
              <a:rPr lang="ru-RU" sz="2800" i="1" smtClean="0"/>
              <a:t>метод Петрика.</a:t>
            </a:r>
          </a:p>
          <a:p>
            <a:pPr marL="0" indent="0" eaLnBrk="1" hangingPunct="1">
              <a:buFont typeface="Arial" charset="0"/>
              <a:buNone/>
            </a:pPr>
            <a:r>
              <a:rPr lang="ru-RU" sz="2800" smtClean="0"/>
              <a:t>Исходное булево выражение </a:t>
            </a:r>
            <a:r>
              <a:rPr lang="en-US" sz="2800" i="1" smtClean="0"/>
              <a:t>Y</a:t>
            </a:r>
            <a:r>
              <a:rPr lang="ru-RU" sz="2800" smtClean="0"/>
              <a:t>, определяющее условие покрытия существенных вершин будет таким же.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 cstate="print"/>
          <a:srcRect l="38390" t="9596" r="27945" b="61610"/>
          <a:stretch>
            <a:fillRect/>
          </a:stretch>
        </p:blipFill>
        <p:spPr bwMode="auto">
          <a:xfrm>
            <a:off x="1073150" y="0"/>
            <a:ext cx="6523038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8313" y="-26988"/>
            <a:ext cx="8229600" cy="1008063"/>
          </a:xfrm>
        </p:spPr>
        <p:txBody>
          <a:bodyPr rtlCol="0">
            <a:normAutofit lnSpcReduction="10000"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dirty="0" smtClean="0"/>
              <a:t>Минимизация булевой функции на картах Карно.  Определение МДНФ</a:t>
            </a:r>
            <a:endParaRPr lang="ru-RU" dirty="0" smtClean="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 cstate="print"/>
          <a:srcRect l="25987" t="40147" r="25581" b="35770"/>
          <a:stretch>
            <a:fillRect/>
          </a:stretch>
        </p:blipFill>
        <p:spPr bwMode="auto">
          <a:xfrm>
            <a:off x="1403350" y="981075"/>
            <a:ext cx="615473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 cstate="print"/>
          <a:srcRect l="40753" t="56108" r="26173" b="28387"/>
          <a:stretch>
            <a:fillRect/>
          </a:stretch>
        </p:blipFill>
        <p:spPr bwMode="auto">
          <a:xfrm>
            <a:off x="1403350" y="3500438"/>
            <a:ext cx="614521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 cstate="print"/>
          <a:srcRect l="36028" t="78995" r="30307" b="15837"/>
          <a:stretch>
            <a:fillRect/>
          </a:stretch>
        </p:blipFill>
        <p:spPr bwMode="auto">
          <a:xfrm>
            <a:off x="1403350" y="5903913"/>
            <a:ext cx="622776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Содержимое 2"/>
          <p:cNvSpPr>
            <a:spLocks noGrp="1"/>
          </p:cNvSpPr>
          <p:nvPr>
            <p:ph idx="1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ru-RU" b="1" smtClean="0"/>
              <a:t>Определение МКНФ</a:t>
            </a:r>
            <a:endParaRPr lang="ru-RU" smtClean="0"/>
          </a:p>
          <a:p>
            <a:pPr algn="ctr" eaLnBrk="1" hangingPunct="1">
              <a:buFont typeface="Arial" charset="0"/>
              <a:buNone/>
            </a:pPr>
            <a:endParaRPr lang="ru-RU" smtClean="0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 cstate="print"/>
          <a:srcRect l="36618" t="42821" r="25581" b="16576"/>
          <a:stretch>
            <a:fillRect/>
          </a:stretch>
        </p:blipFill>
        <p:spPr bwMode="auto">
          <a:xfrm>
            <a:off x="1141413" y="681038"/>
            <a:ext cx="6815137" cy="585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6588125" y="4149725"/>
            <a:ext cx="287338" cy="358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,,,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4714875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ru-RU" b="1" smtClean="0"/>
              <a:t>Преобразование минимальных форм булевой функции</a:t>
            </a:r>
            <a:endParaRPr lang="en-US" b="1" smtClean="0"/>
          </a:p>
          <a:p>
            <a:pPr algn="ctr" eaLnBrk="1" hangingPunct="1">
              <a:buFont typeface="Arial" charset="0"/>
              <a:buNone/>
            </a:pPr>
            <a:r>
              <a:rPr lang="ru-RU" b="1" smtClean="0"/>
              <a:t>Факторное преобразование для МДНФ</a:t>
            </a:r>
            <a:r>
              <a:rPr lang="ru-RU" smtClean="0"/>
              <a:t>:</a:t>
            </a:r>
          </a:p>
          <a:p>
            <a:pPr algn="ctr" eaLnBrk="1" hangingPunct="1">
              <a:buFont typeface="Arial" charset="0"/>
              <a:buNone/>
            </a:pPr>
            <a:endParaRPr lang="ru-RU" smtClean="0"/>
          </a:p>
          <a:p>
            <a:pPr eaLnBrk="1" hangingPunct="1">
              <a:buFont typeface="Arial" charset="0"/>
              <a:buNone/>
            </a:pPr>
            <a:endParaRPr lang="ru-RU" smtClean="0"/>
          </a:p>
        </p:txBody>
      </p:sp>
      <p:sp>
        <p:nvSpPr>
          <p:cNvPr id="308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214313" y="1714500"/>
          <a:ext cx="6559550" cy="500063"/>
        </p:xfrm>
        <a:graphic>
          <a:graphicData uri="http://schemas.openxmlformats.org/presentationml/2006/ole">
            <p:oleObj spid="_x0000_s3074" name="Формула" r:id="rId3" imgW="3365500" imgH="228600" progId="Equation.3">
              <p:embed/>
            </p:oleObj>
          </a:graphicData>
        </a:graphic>
      </p:graphicFrame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075" name="Object 6"/>
          <p:cNvGraphicFramePr>
            <a:graphicFrameLocks noChangeAspect="1"/>
          </p:cNvGraphicFramePr>
          <p:nvPr/>
        </p:nvGraphicFramePr>
        <p:xfrm>
          <a:off x="285750" y="2332038"/>
          <a:ext cx="6429375" cy="454025"/>
        </p:xfrm>
        <a:graphic>
          <a:graphicData uri="http://schemas.openxmlformats.org/presentationml/2006/ole">
            <p:oleObj spid="_x0000_s3075" name="Формула" r:id="rId4" imgW="3073400" imgH="228600" progId="Equation.3">
              <p:embed/>
            </p:oleObj>
          </a:graphicData>
        </a:graphic>
      </p:graphicFrame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076" name="Object 8"/>
          <p:cNvGraphicFramePr>
            <a:graphicFrameLocks noChangeAspect="1"/>
          </p:cNvGraphicFramePr>
          <p:nvPr/>
        </p:nvGraphicFramePr>
        <p:xfrm>
          <a:off x="298450" y="2928938"/>
          <a:ext cx="5773738" cy="500062"/>
        </p:xfrm>
        <a:graphic>
          <a:graphicData uri="http://schemas.openxmlformats.org/presentationml/2006/ole">
            <p:oleObj spid="_x0000_s3076" name="Формула" r:id="rId5" imgW="2667000" imgH="228600" progId="Equation.3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43750" y="1714500"/>
            <a:ext cx="1357313" cy="1784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dirty="0"/>
              <a:t> </a:t>
            </a:r>
            <a:r>
              <a:rPr lang="ru-RU" sz="2400" dirty="0">
                <a:latin typeface="+mn-lt"/>
              </a:rPr>
              <a:t>(</a:t>
            </a:r>
            <a:r>
              <a:rPr lang="en-US" sz="2400" i="1" dirty="0">
                <a:latin typeface="+mn-lt"/>
              </a:rPr>
              <a:t>S</a:t>
            </a:r>
            <a:r>
              <a:rPr lang="en-US" sz="2400" i="1" baseline="-25000" dirty="0">
                <a:latin typeface="+mn-lt"/>
              </a:rPr>
              <a:t>Q</a:t>
            </a:r>
            <a:r>
              <a:rPr lang="ru-RU" sz="2400" dirty="0">
                <a:latin typeface="+mn-lt"/>
              </a:rPr>
              <a:t>=23)</a:t>
            </a:r>
            <a:endParaRPr lang="en-US" sz="2400" dirty="0">
              <a:latin typeface="+mn-lt"/>
            </a:endParaRPr>
          </a:p>
          <a:p>
            <a:pPr>
              <a:defRPr/>
            </a:pPr>
            <a:endParaRPr lang="ru-RU" sz="1600" dirty="0">
              <a:latin typeface="+mn-lt"/>
            </a:endParaRPr>
          </a:p>
          <a:p>
            <a:pPr>
              <a:defRPr/>
            </a:pPr>
            <a:r>
              <a:rPr lang="ru-RU" sz="2400" dirty="0">
                <a:latin typeface="+mn-lt"/>
              </a:rPr>
              <a:t>  (</a:t>
            </a:r>
            <a:r>
              <a:rPr lang="en-US" sz="2400" i="1" dirty="0">
                <a:latin typeface="+mn-lt"/>
              </a:rPr>
              <a:t>S</a:t>
            </a:r>
            <a:r>
              <a:rPr lang="en-US" sz="2400" i="1" baseline="-25000" dirty="0">
                <a:latin typeface="+mn-lt"/>
              </a:rPr>
              <a:t>Q</a:t>
            </a:r>
            <a:r>
              <a:rPr lang="ru-RU" sz="2400" dirty="0">
                <a:latin typeface="+mn-lt"/>
              </a:rPr>
              <a:t>=20)</a:t>
            </a:r>
            <a:endParaRPr lang="en-US" sz="2400" dirty="0">
              <a:latin typeface="+mn-lt"/>
            </a:endParaRPr>
          </a:p>
          <a:p>
            <a:pPr>
              <a:defRPr/>
            </a:pPr>
            <a:endParaRPr lang="en-US" sz="800" dirty="0">
              <a:latin typeface="+mn-lt"/>
            </a:endParaRPr>
          </a:p>
          <a:p>
            <a:pPr>
              <a:defRPr/>
            </a:pPr>
            <a:endParaRPr lang="en-US" sz="1000" dirty="0">
              <a:latin typeface="+mn-lt"/>
            </a:endParaRPr>
          </a:p>
          <a:p>
            <a:pPr>
              <a:defRPr/>
            </a:pPr>
            <a:r>
              <a:rPr lang="en-US" sz="2400" dirty="0">
                <a:latin typeface="+mn-lt"/>
              </a:rPr>
              <a:t>  </a:t>
            </a:r>
            <a:r>
              <a:rPr lang="ru-RU" sz="2400" dirty="0">
                <a:latin typeface="+mn-lt"/>
              </a:rPr>
              <a:t>(</a:t>
            </a:r>
            <a:r>
              <a:rPr lang="en-US" sz="2400" i="1" dirty="0">
                <a:latin typeface="+mn-lt"/>
              </a:rPr>
              <a:t>S</a:t>
            </a:r>
            <a:r>
              <a:rPr lang="en-US" sz="2400" i="1" baseline="-25000" dirty="0">
                <a:latin typeface="+mn-lt"/>
              </a:rPr>
              <a:t>Q</a:t>
            </a:r>
            <a:r>
              <a:rPr lang="ru-RU" sz="2400" dirty="0">
                <a:latin typeface="+mn-lt"/>
              </a:rPr>
              <a:t>=18)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3262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3200" dirty="0">
                <a:latin typeface="+mn-lt"/>
              </a:rPr>
              <a:t>Решим задачу декомпозиции применительно к полученной форме. Для этого введем </a:t>
            </a:r>
            <a:r>
              <a:rPr lang="ru-RU" sz="3200" dirty="0" err="1">
                <a:latin typeface="+mn-lt"/>
              </a:rPr>
              <a:t>вспомога</a:t>
            </a:r>
            <a:r>
              <a:rPr lang="en-US" sz="3200" dirty="0">
                <a:latin typeface="+mn-lt"/>
              </a:rPr>
              <a:t>-</a:t>
            </a:r>
            <a:r>
              <a:rPr lang="ru-RU" sz="3200" dirty="0">
                <a:latin typeface="+mn-lt"/>
              </a:rPr>
              <a:t>тельную функцию </a:t>
            </a:r>
            <a:endParaRPr lang="en-US" sz="3200" dirty="0">
              <a:latin typeface="+mn-lt"/>
            </a:endParaRPr>
          </a:p>
          <a:p>
            <a:pPr>
              <a:defRPr/>
            </a:pPr>
            <a:endParaRPr lang="en-US" sz="1400" dirty="0">
              <a:latin typeface="+mn-lt"/>
            </a:endParaRPr>
          </a:p>
          <a:p>
            <a:pPr>
              <a:defRPr/>
            </a:pPr>
            <a:r>
              <a:rPr lang="ru-RU" sz="3200" dirty="0">
                <a:latin typeface="+mn-lt"/>
              </a:rPr>
              <a:t>Инверсия этой функции имеет вид </a:t>
            </a:r>
            <a:endParaRPr lang="en-US" sz="3200" dirty="0">
              <a:latin typeface="+mn-lt"/>
            </a:endParaRPr>
          </a:p>
          <a:p>
            <a:pPr>
              <a:defRPr/>
            </a:pPr>
            <a:r>
              <a:rPr lang="ru-RU" sz="3200" dirty="0">
                <a:latin typeface="+mn-lt"/>
              </a:rPr>
              <a:t>С учетом новой функции последнее выражение преобразуется к виду:    </a:t>
            </a:r>
            <a:endParaRPr lang="ru-RU" dirty="0"/>
          </a:p>
        </p:txBody>
      </p:sp>
      <p:graphicFrame>
        <p:nvGraphicFramePr>
          <p:cNvPr id="3077" name="Object 11"/>
          <p:cNvGraphicFramePr>
            <a:graphicFrameLocks noChangeAspect="1"/>
          </p:cNvGraphicFramePr>
          <p:nvPr/>
        </p:nvGraphicFramePr>
        <p:xfrm>
          <a:off x="3429000" y="4500563"/>
          <a:ext cx="3281363" cy="555625"/>
        </p:xfrm>
        <a:graphic>
          <a:graphicData uri="http://schemas.openxmlformats.org/presentationml/2006/ole">
            <p:oleObj spid="_x0000_s3077" name="Формула" r:id="rId6" imgW="1333440" imgH="228600" progId="Equation.3">
              <p:embed/>
            </p:oleObj>
          </a:graphicData>
        </a:graphic>
      </p:graphicFrame>
      <p:graphicFrame>
        <p:nvGraphicFramePr>
          <p:cNvPr id="3078" name="Object 12"/>
          <p:cNvGraphicFramePr>
            <a:graphicFrameLocks noChangeAspect="1"/>
          </p:cNvGraphicFramePr>
          <p:nvPr/>
        </p:nvGraphicFramePr>
        <p:xfrm>
          <a:off x="6296025" y="5103813"/>
          <a:ext cx="1919288" cy="577850"/>
        </p:xfrm>
        <a:graphic>
          <a:graphicData uri="http://schemas.openxmlformats.org/presentationml/2006/ole">
            <p:oleObj spid="_x0000_s3078" name="Формула" r:id="rId7" imgW="57132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Содержимое 2"/>
          <p:cNvSpPr>
            <a:spLocks noGrp="1"/>
          </p:cNvSpPr>
          <p:nvPr>
            <p:ph idx="1"/>
          </p:nvPr>
        </p:nvSpPr>
        <p:spPr>
          <a:xfrm>
            <a:off x="0" y="188913"/>
            <a:ext cx="9144000" cy="5761037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endParaRPr lang="ru-RU" dirty="0" smtClean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Реализация комбинационной схемы по этому выражению с учетом затрат на вспомогательную функцию </a:t>
            </a:r>
            <a:r>
              <a:rPr lang="ru-RU" i="1" dirty="0" smtClean="0">
                <a:sym typeface="Symbol"/>
              </a:rPr>
              <a:t></a:t>
            </a:r>
            <a:r>
              <a:rPr lang="ru-RU" dirty="0" smtClean="0"/>
              <a:t> и ее инверсию дает цену схемы </a:t>
            </a:r>
            <a:r>
              <a:rPr lang="en-US" i="1" dirty="0" smtClean="0"/>
              <a:t>S</a:t>
            </a:r>
            <a:r>
              <a:rPr lang="en-US" i="1" baseline="-25000" dirty="0" smtClean="0"/>
              <a:t>Q</a:t>
            </a:r>
            <a:r>
              <a:rPr lang="ru-RU" dirty="0" smtClean="0"/>
              <a:t>=18, такую же, как и для построенной схемы,  но задержка схемы будет больше.</a:t>
            </a:r>
          </a:p>
          <a:p>
            <a:pPr marL="0" indent="0" algn="ctr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 smtClean="0"/>
              <a:t>Факторное преобразование для МКНФ</a:t>
            </a:r>
            <a:r>
              <a:rPr lang="ru-RU" dirty="0" smtClean="0"/>
              <a:t>:</a:t>
            </a:r>
          </a:p>
          <a:p>
            <a:pPr marL="0" indent="0" algn="ctr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(</a:t>
            </a:r>
            <a:r>
              <a:rPr lang="en-US" i="1" dirty="0" smtClean="0"/>
              <a:t>S</a:t>
            </a:r>
            <a:r>
              <a:rPr lang="en-US" i="1" baseline="-25000" dirty="0" smtClean="0"/>
              <a:t>Q</a:t>
            </a:r>
            <a:r>
              <a:rPr lang="ru-RU" dirty="0" smtClean="0"/>
              <a:t>=22)</a:t>
            </a:r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(</a:t>
            </a:r>
            <a:r>
              <a:rPr lang="en-US" i="1" dirty="0" smtClean="0"/>
              <a:t>S</a:t>
            </a:r>
            <a:r>
              <a:rPr lang="en-US" i="1" baseline="-25000" dirty="0" smtClean="0"/>
              <a:t>Q</a:t>
            </a:r>
            <a:r>
              <a:rPr lang="ru-RU" dirty="0" smtClean="0"/>
              <a:t>=19)</a:t>
            </a:r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eaLnBrk="1" hangingPunct="1">
              <a:buFont typeface="Arial" charset="0"/>
              <a:buNone/>
              <a:defRPr/>
            </a:pPr>
            <a:endParaRPr lang="ru-RU" dirty="0" smtClean="0"/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971550" y="0"/>
          <a:ext cx="6626225" cy="636588"/>
        </p:xfrm>
        <a:graphic>
          <a:graphicData uri="http://schemas.openxmlformats.org/presentationml/2006/ole">
            <p:oleObj spid="_x0000_s4098" name="Формула" r:id="rId3" imgW="2387600" imgH="254000" progId="Equation.3">
              <p:embed/>
            </p:oleObj>
          </a:graphicData>
        </a:graphic>
      </p:graphicFrame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284163" y="3789363"/>
          <a:ext cx="7312025" cy="1079500"/>
        </p:xfrm>
        <a:graphic>
          <a:graphicData uri="http://schemas.openxmlformats.org/presentationml/2006/ole">
            <p:oleObj spid="_x0000_s4099" name="Формула" r:id="rId4" imgW="2959100" imgH="457200" progId="Equation.3">
              <p:embed/>
            </p:oleObj>
          </a:graphicData>
        </a:graphic>
      </p:graphicFrame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100" name="Object 7"/>
          <p:cNvGraphicFramePr>
            <a:graphicFrameLocks noChangeAspect="1"/>
          </p:cNvGraphicFramePr>
          <p:nvPr/>
        </p:nvGraphicFramePr>
        <p:xfrm>
          <a:off x="250825" y="4984750"/>
          <a:ext cx="7326313" cy="923925"/>
        </p:xfrm>
        <a:graphic>
          <a:graphicData uri="http://schemas.openxmlformats.org/presentationml/2006/ole">
            <p:oleObj spid="_x0000_s4100" name="Формула" r:id="rId5" imgW="2882880" imgH="419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/>
          <p:cNvSpPr txBox="1">
            <a:spLocks noChangeArrowheads="1"/>
          </p:cNvSpPr>
          <p:nvPr/>
        </p:nvSpPr>
        <p:spPr bwMode="auto">
          <a:xfrm>
            <a:off x="0" y="333375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 b="1">
                <a:latin typeface="Calibri" pitchFamily="34" charset="0"/>
              </a:rPr>
              <a:t>Задание. </a:t>
            </a:r>
            <a:endParaRPr lang="en-US" sz="3200" b="1">
              <a:latin typeface="Calibri" pitchFamily="34" charset="0"/>
            </a:endParaRPr>
          </a:p>
          <a:p>
            <a:r>
              <a:rPr lang="ru-RU" sz="3200">
                <a:latin typeface="Calibri" pitchFamily="34" charset="0"/>
              </a:rPr>
              <a:t>Построить комбинационные схемы в различных базисах, реализующие  не  полностью определенную  булеву функцию  </a:t>
            </a:r>
          </a:p>
          <a:p>
            <a:pPr algn="ctr"/>
            <a:r>
              <a:rPr lang="en-US" sz="3200" b="1" i="1">
                <a:latin typeface="Calibri" pitchFamily="34" charset="0"/>
              </a:rPr>
              <a:t>f</a:t>
            </a:r>
            <a:r>
              <a:rPr lang="ru-RU" sz="3200" b="1">
                <a:latin typeface="Calibri" pitchFamily="34" charset="0"/>
              </a:rPr>
              <a:t>(</a:t>
            </a:r>
            <a:r>
              <a:rPr lang="ru-RU" sz="3200" b="1" i="1">
                <a:latin typeface="Calibri" pitchFamily="34" charset="0"/>
              </a:rPr>
              <a:t>Х</a:t>
            </a:r>
            <a:r>
              <a:rPr lang="ru-RU" sz="3200" b="1">
                <a:latin typeface="Calibri" pitchFamily="34" charset="0"/>
              </a:rPr>
              <a:t>)</a:t>
            </a:r>
            <a:r>
              <a:rPr lang="ru-RU" sz="3200" b="1" i="1">
                <a:latin typeface="Calibri" pitchFamily="34" charset="0"/>
              </a:rPr>
              <a:t> = </a:t>
            </a:r>
            <a:r>
              <a:rPr lang="en-US" sz="3200" b="1" i="1">
                <a:latin typeface="Calibri" pitchFamily="34" charset="0"/>
              </a:rPr>
              <a:t>f</a:t>
            </a:r>
            <a:r>
              <a:rPr lang="en-US" sz="3200" b="1">
                <a:latin typeface="Calibri" pitchFamily="34" charset="0"/>
              </a:rPr>
              <a:t> </a:t>
            </a:r>
            <a:r>
              <a:rPr lang="ru-RU" sz="3200" b="1" i="1">
                <a:latin typeface="Calibri" pitchFamily="34" charset="0"/>
              </a:rPr>
              <a:t>(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1</a:t>
            </a:r>
            <a:r>
              <a:rPr lang="ru-RU" sz="3200" b="1">
                <a:latin typeface="Calibri" pitchFamily="34" charset="0"/>
              </a:rPr>
              <a:t>,</a:t>
            </a:r>
            <a:r>
              <a:rPr lang="ru-RU" sz="3200" b="1" i="1">
                <a:latin typeface="Calibri" pitchFamily="34" charset="0"/>
              </a:rPr>
              <a:t>  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2</a:t>
            </a:r>
            <a:r>
              <a:rPr lang="ru-RU" sz="3200" b="1">
                <a:latin typeface="Calibri" pitchFamily="34" charset="0"/>
              </a:rPr>
              <a:t>,</a:t>
            </a:r>
            <a:r>
              <a:rPr lang="ru-RU" sz="3200" b="1" i="1">
                <a:latin typeface="Calibri" pitchFamily="34" charset="0"/>
              </a:rPr>
              <a:t>   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3</a:t>
            </a:r>
            <a:r>
              <a:rPr lang="ru-RU" sz="3200" b="1">
                <a:latin typeface="Calibri" pitchFamily="34" charset="0"/>
              </a:rPr>
              <a:t>,</a:t>
            </a:r>
            <a:r>
              <a:rPr lang="ru-RU" sz="3200" b="1" i="1">
                <a:latin typeface="Calibri" pitchFamily="34" charset="0"/>
              </a:rPr>
              <a:t>  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4</a:t>
            </a:r>
            <a:r>
              <a:rPr lang="ru-RU" sz="3200" b="1">
                <a:latin typeface="Calibri" pitchFamily="34" charset="0"/>
              </a:rPr>
              <a:t>, </a:t>
            </a:r>
            <a:r>
              <a:rPr lang="ru-RU" sz="3200" b="1" i="1">
                <a:latin typeface="Calibri" pitchFamily="34" charset="0"/>
              </a:rPr>
              <a:t> 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5 </a:t>
            </a:r>
            <a:r>
              <a:rPr lang="ru-RU" sz="3200" b="1">
                <a:latin typeface="Calibri" pitchFamily="34" charset="0"/>
              </a:rPr>
              <a:t>)</a:t>
            </a:r>
            <a:r>
              <a:rPr lang="ru-RU" sz="3200">
                <a:latin typeface="Calibri" pitchFamily="34" charset="0"/>
              </a:rPr>
              <a:t>,    </a:t>
            </a:r>
          </a:p>
          <a:p>
            <a:r>
              <a:rPr lang="ru-RU" sz="3200">
                <a:latin typeface="Calibri" pitchFamily="34" charset="0"/>
              </a:rPr>
              <a:t>которая    принимает  значение   1  при условии: </a:t>
            </a:r>
          </a:p>
          <a:p>
            <a:pPr algn="ctr"/>
            <a:r>
              <a:rPr lang="ru-RU" sz="3200" b="1">
                <a:latin typeface="Calibri" pitchFamily="34" charset="0"/>
              </a:rPr>
              <a:t>2</a:t>
            </a:r>
            <a:r>
              <a:rPr lang="en-US" sz="3200" b="1">
                <a:latin typeface="Calibri" pitchFamily="34" charset="0"/>
              </a:rPr>
              <a:t> </a:t>
            </a:r>
            <a:r>
              <a:rPr lang="ru-RU" sz="3200" b="1">
                <a:latin typeface="Calibri" pitchFamily="34" charset="0"/>
                <a:sym typeface="Symbol" pitchFamily="18" charset="2"/>
              </a:rPr>
              <a:t></a:t>
            </a:r>
            <a:r>
              <a:rPr lang="ru-RU" sz="3200" b="1">
                <a:latin typeface="Calibri" pitchFamily="34" charset="0"/>
              </a:rPr>
              <a:t> </a:t>
            </a:r>
            <a:r>
              <a:rPr lang="ru-RU" sz="3200" b="1">
                <a:latin typeface="Calibri" pitchFamily="34" charset="0"/>
                <a:sym typeface="Symbol" pitchFamily="18" charset="2"/>
              </a:rPr>
              <a:t></a:t>
            </a:r>
            <a:r>
              <a:rPr lang="ru-RU" sz="3200" b="1">
                <a:latin typeface="Calibri" pitchFamily="34" charset="0"/>
              </a:rPr>
              <a:t> 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4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5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1 </a:t>
            </a:r>
            <a:r>
              <a:rPr lang="ru-RU" sz="3200" b="1" i="1">
                <a:latin typeface="Calibri" pitchFamily="34" charset="0"/>
              </a:rPr>
              <a:t> - 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2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3</a:t>
            </a:r>
            <a:r>
              <a:rPr lang="ru-RU" sz="3200" b="1">
                <a:latin typeface="Calibri" pitchFamily="34" charset="0"/>
                <a:sym typeface="Symbol" pitchFamily="18" charset="2"/>
              </a:rPr>
              <a:t></a:t>
            </a:r>
            <a:r>
              <a:rPr lang="ru-RU" sz="3200" b="1">
                <a:latin typeface="Calibri" pitchFamily="34" charset="0"/>
              </a:rPr>
              <a:t> </a:t>
            </a:r>
            <a:r>
              <a:rPr lang="ru-RU" sz="3200" b="1">
                <a:latin typeface="Calibri" pitchFamily="34" charset="0"/>
                <a:sym typeface="Symbol" pitchFamily="18" charset="2"/>
              </a:rPr>
              <a:t></a:t>
            </a:r>
            <a:r>
              <a:rPr lang="ru-RU" sz="3200" b="1">
                <a:latin typeface="Calibri" pitchFamily="34" charset="0"/>
              </a:rPr>
              <a:t> 5</a:t>
            </a:r>
            <a:r>
              <a:rPr lang="ru-RU" sz="3200">
                <a:latin typeface="Calibri" pitchFamily="34" charset="0"/>
              </a:rPr>
              <a:t> </a:t>
            </a:r>
          </a:p>
          <a:p>
            <a:r>
              <a:rPr lang="ru-RU" sz="3200">
                <a:latin typeface="Calibri" pitchFamily="34" charset="0"/>
              </a:rPr>
              <a:t>и  неопределенное значение на наборах, для которых   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4</a:t>
            </a:r>
            <a:r>
              <a:rPr lang="ru-RU" sz="3200" b="1" i="1">
                <a:latin typeface="Calibri" pitchFamily="34" charset="0"/>
              </a:rPr>
              <a:t> </a:t>
            </a:r>
            <a:r>
              <a:rPr lang="en-US" sz="3200" b="1" i="1">
                <a:latin typeface="Calibri" pitchFamily="34" charset="0"/>
              </a:rPr>
              <a:t>X</a:t>
            </a:r>
            <a:r>
              <a:rPr lang="ru-RU" sz="3200" b="1" i="1" baseline="-25000">
                <a:latin typeface="Calibri" pitchFamily="34" charset="0"/>
              </a:rPr>
              <a:t>5</a:t>
            </a:r>
            <a:r>
              <a:rPr lang="ru-RU" sz="3200" b="1" baseline="-25000">
                <a:latin typeface="Calibri" pitchFamily="34" charset="0"/>
              </a:rPr>
              <a:t> </a:t>
            </a:r>
            <a:r>
              <a:rPr lang="ru-RU" sz="3200" b="1">
                <a:latin typeface="Calibri" pitchFamily="34" charset="0"/>
              </a:rPr>
              <a:t> = 0</a:t>
            </a:r>
            <a:r>
              <a:rPr lang="ru-RU" sz="3200">
                <a:latin typeface="Calibri" pitchFamily="34" charset="0"/>
              </a:rPr>
              <a:t>.</a:t>
            </a:r>
          </a:p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5976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r>
              <a:rPr lang="ru-RU" smtClean="0"/>
              <a:t>Следует отметить, что вынесение </a:t>
            </a:r>
            <a:r>
              <a:rPr lang="ru-RU" i="1" smtClean="0"/>
              <a:t>x</a:t>
            </a:r>
            <a:r>
              <a:rPr lang="ru-RU" i="1" baseline="-25000" smtClean="0"/>
              <a:t>4</a:t>
            </a:r>
            <a:r>
              <a:rPr lang="ru-RU" i="1" smtClean="0"/>
              <a:t> </a:t>
            </a:r>
            <a:r>
              <a:rPr lang="ru-RU" smtClean="0"/>
              <a:t> из первых двух термов МКНФ не дает уменьшения цены схемы: </a:t>
            </a:r>
            <a:r>
              <a:rPr lang="ru-RU" smtClean="0">
                <a:sym typeface="Symbol" pitchFamily="18" charset="2"/>
              </a:rPr>
              <a:t></a:t>
            </a:r>
            <a:r>
              <a:rPr lang="ru-RU" i="1" smtClean="0"/>
              <a:t>S</a:t>
            </a:r>
            <a:r>
              <a:rPr lang="ru-RU" i="1" baseline="-25000" smtClean="0"/>
              <a:t>Q</a:t>
            </a:r>
            <a:r>
              <a:rPr lang="ru-RU" baseline="-25000" smtClean="0"/>
              <a:t> </a:t>
            </a:r>
            <a:r>
              <a:rPr lang="ru-RU" smtClean="0"/>
              <a:t>= 0 (</a:t>
            </a:r>
            <a:r>
              <a:rPr lang="ru-RU" i="1" smtClean="0"/>
              <a:t>m</a:t>
            </a:r>
            <a:r>
              <a:rPr lang="ru-RU" smtClean="0"/>
              <a:t>=1, </a:t>
            </a:r>
            <a:r>
              <a:rPr lang="ru-RU" i="1" smtClean="0"/>
              <a:t>k</a:t>
            </a:r>
            <a:r>
              <a:rPr lang="ru-RU" smtClean="0"/>
              <a:t>=2, </a:t>
            </a:r>
            <a:r>
              <a:rPr lang="ru-RU" i="1" smtClean="0"/>
              <a:t>p</a:t>
            </a:r>
            <a:r>
              <a:rPr lang="ru-RU" smtClean="0"/>
              <a:t>=1, </a:t>
            </a:r>
            <a:r>
              <a:rPr lang="ru-RU" smtClean="0">
                <a:sym typeface="Symbol" pitchFamily="18" charset="2"/>
              </a:rPr>
              <a:t></a:t>
            </a:r>
            <a:r>
              <a:rPr lang="ru-RU" smtClean="0"/>
              <a:t>=2), однако является целесообразным для дальнейшей декомпозиции за счет введения вспомогательной функции </a:t>
            </a:r>
            <a:r>
              <a:rPr lang="ru-RU" i="1" smtClean="0">
                <a:sym typeface="Symbol" pitchFamily="18" charset="2"/>
              </a:rPr>
              <a:t></a:t>
            </a:r>
            <a:r>
              <a:rPr lang="ru-RU" smtClean="0"/>
              <a:t>, такой же как и в предыдущем случае. Выражение после декомпозиции примет вид: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r>
              <a:rPr lang="ru-RU" smtClean="0"/>
              <a:t>для которого цена схемы дает абсолютный минимум при условии, что синтезируемая схема строится на элементах булева базиса с парафазными входами.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endParaRPr lang="ru-RU" smtClean="0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79388" y="3573463"/>
          <a:ext cx="1941512" cy="647700"/>
        </p:xfrm>
        <a:graphic>
          <a:graphicData uri="http://schemas.openxmlformats.org/presentationml/2006/ole">
            <p:oleObj spid="_x0000_s5122" name="Формула" r:id="rId3" imgW="761760" imgH="279360" progId="Equation.3">
              <p:embed/>
            </p:oleObj>
          </a:graphicData>
        </a:graphic>
      </p:graphicFrame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2124075" y="3573463"/>
          <a:ext cx="6918325" cy="647700"/>
        </p:xfrm>
        <a:graphic>
          <a:graphicData uri="http://schemas.openxmlformats.org/presentationml/2006/ole">
            <p:oleObj spid="_x0000_s5123" name="Формула" r:id="rId4" imgW="3733560" imgH="266400" progId="Equation.3">
              <p:embed/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2565400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ru-RU" b="1" dirty="0" smtClean="0"/>
              <a:t>Синтез комбинационных схем в булевом базисе</a:t>
            </a: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 smtClean="0"/>
              <a:t> </a:t>
            </a:r>
            <a:r>
              <a:rPr lang="ru-RU" dirty="0" smtClean="0"/>
              <a:t>Комбинационные схемы, реализующие заданную функцию по последней форме, в булевом базисе с </a:t>
            </a:r>
            <a:r>
              <a:rPr lang="ru-RU" dirty="0" err="1" smtClean="0"/>
              <a:t>парафазными</a:t>
            </a:r>
            <a:r>
              <a:rPr lang="ru-RU" dirty="0" smtClean="0"/>
              <a:t> входами  и  с  однофазными  входами</a:t>
            </a:r>
            <a:br>
              <a:rPr lang="ru-RU" dirty="0" smtClean="0"/>
            </a:br>
            <a:endParaRPr lang="ru-RU" dirty="0" smtClean="0"/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2565400"/>
            <a:ext cx="6796088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6804025" y="5732463"/>
            <a:ext cx="1008063" cy="360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1557338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Задержка схемы с </a:t>
            </a:r>
            <a:r>
              <a:rPr lang="ru-RU" dirty="0" err="1" smtClean="0"/>
              <a:t>парафазными</a:t>
            </a:r>
            <a:r>
              <a:rPr lang="ru-RU" dirty="0" smtClean="0"/>
              <a:t> входами </a:t>
            </a:r>
            <a:r>
              <a:rPr lang="ru-RU" i="1" dirty="0" smtClean="0"/>
              <a:t>Т</a:t>
            </a:r>
            <a:r>
              <a:rPr lang="ru-RU" dirty="0" smtClean="0"/>
              <a:t>=4</a:t>
            </a:r>
            <a:r>
              <a:rPr lang="ru-RU" dirty="0" smtClean="0">
                <a:sym typeface="Symbol"/>
              </a:rPr>
              <a:t></a:t>
            </a:r>
            <a:r>
              <a:rPr lang="ru-RU" dirty="0" smtClean="0"/>
              <a:t>, цена схемы </a:t>
            </a:r>
            <a:r>
              <a:rPr lang="en-US" i="1" dirty="0" smtClean="0"/>
              <a:t>S</a:t>
            </a:r>
            <a:r>
              <a:rPr lang="en-US" i="1" baseline="-25000" dirty="0" smtClean="0"/>
              <a:t>Q</a:t>
            </a:r>
            <a:r>
              <a:rPr lang="ru-RU" dirty="0" smtClean="0"/>
              <a:t>=17.   Для схемы с  однофазными  входами </a:t>
            </a:r>
            <a:r>
              <a:rPr lang="ru-RU" i="1" dirty="0" smtClean="0"/>
              <a:t>Т</a:t>
            </a:r>
            <a:r>
              <a:rPr lang="ru-RU" dirty="0" smtClean="0"/>
              <a:t>=5</a:t>
            </a:r>
            <a:r>
              <a:rPr lang="ru-RU" dirty="0" smtClean="0">
                <a:sym typeface="Symbol"/>
              </a:rPr>
              <a:t></a:t>
            </a:r>
            <a:r>
              <a:rPr lang="ru-RU" dirty="0" smtClean="0"/>
              <a:t>, цена схемы </a:t>
            </a:r>
            <a:r>
              <a:rPr lang="en-US" i="1" dirty="0" smtClean="0"/>
              <a:t>S</a:t>
            </a:r>
            <a:r>
              <a:rPr lang="en-US" i="1" baseline="-25000" dirty="0" smtClean="0"/>
              <a:t>Q</a:t>
            </a:r>
            <a:r>
              <a:rPr lang="ru-RU" dirty="0" smtClean="0"/>
              <a:t>=21.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sz="900" dirty="0" smtClean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algn="ctr">
              <a:buFont typeface="Arial" charset="0"/>
              <a:buNone/>
              <a:defRPr/>
            </a:pPr>
            <a:endParaRPr lang="ru-RU" dirty="0" smtClean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eaLnBrk="1" hangingPunct="1">
              <a:buFont typeface="Arial" charset="0"/>
              <a:buNone/>
              <a:defRPr/>
            </a:pPr>
            <a:endParaRPr lang="ru-RU" dirty="0" smtClean="0"/>
          </a:p>
        </p:txBody>
      </p:sp>
      <p:pic>
        <p:nvPicPr>
          <p:cNvPr id="33795" name="Picture 7"/>
          <p:cNvPicPr>
            <a:picLocks noChangeAspect="1" noChangeArrowheads="1"/>
          </p:cNvPicPr>
          <p:nvPr/>
        </p:nvPicPr>
        <p:blipFill>
          <a:blip r:embed="rId2" cstate="print"/>
          <a:srcRect b="11925"/>
          <a:stretch>
            <a:fillRect/>
          </a:stretch>
        </p:blipFill>
        <p:spPr bwMode="auto">
          <a:xfrm>
            <a:off x="1187450" y="1773238"/>
            <a:ext cx="6367463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6372225" y="4437063"/>
            <a:ext cx="1008063" cy="287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644900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ru-RU" b="1" dirty="0" smtClean="0"/>
              <a:t>Синтез комбинационных схем в универсальных базисах </a:t>
            </a:r>
            <a:endParaRPr lang="ru-RU" dirty="0" smtClean="0"/>
          </a:p>
          <a:p>
            <a:pPr algn="ctr">
              <a:buFont typeface="Arial" charset="0"/>
              <a:buNone/>
              <a:defRPr/>
            </a:pPr>
            <a:r>
              <a:rPr lang="ru-RU" b="1" dirty="0" smtClean="0"/>
              <a:t>Базис  ИЛИ-НЕ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а) Приведение последнего выражения к базису ИЛИ-НЕ осуществляется заменой операций булева базиса на операцию стрелка Пирса путем использования законов двойственности.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>
              <a:buFont typeface="Arial" charset="0"/>
              <a:buNone/>
              <a:defRPr/>
            </a:pPr>
            <a:endParaRPr lang="ru-RU" dirty="0" smtClean="0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468313" y="3500438"/>
          <a:ext cx="6196012" cy="649287"/>
        </p:xfrm>
        <a:graphic>
          <a:graphicData uri="http://schemas.openxmlformats.org/presentationml/2006/ole">
            <p:oleObj spid="_x0000_s6146" name="Формула" r:id="rId3" imgW="2717800" imgH="266700" progId="Equation.3">
              <p:embed/>
            </p:oleObj>
          </a:graphicData>
        </a:graphic>
      </p:graphicFrame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147" name="Object 6"/>
          <p:cNvGraphicFramePr>
            <a:graphicFrameLocks noChangeAspect="1"/>
          </p:cNvGraphicFramePr>
          <p:nvPr/>
        </p:nvGraphicFramePr>
        <p:xfrm>
          <a:off x="468313" y="4149725"/>
          <a:ext cx="6699250" cy="1655763"/>
        </p:xfrm>
        <a:graphic>
          <a:graphicData uri="http://schemas.openxmlformats.org/presentationml/2006/ole">
            <p:oleObj spid="_x0000_s6147" name="Формула" r:id="rId4" imgW="3530600" imgH="774700" progId="Equation.3">
              <p:embed/>
            </p:oleObj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0" y="5805488"/>
            <a:ext cx="9144000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3200" dirty="0">
                <a:latin typeface="+mn-lt"/>
              </a:rPr>
              <a:t>По полученному выражению строим схему с </a:t>
            </a:r>
            <a:r>
              <a:rPr lang="ru-RU" sz="3200" dirty="0" err="1">
                <a:latin typeface="+mn-lt"/>
              </a:rPr>
              <a:t>парафазными</a:t>
            </a:r>
            <a:r>
              <a:rPr lang="ru-RU" sz="3200" dirty="0">
                <a:latin typeface="+mn-lt"/>
              </a:rPr>
              <a:t> входами в базисе  ИЛИ-НЕ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Содержимое 2"/>
          <p:cNvSpPr>
            <a:spLocks noGrp="1"/>
          </p:cNvSpPr>
          <p:nvPr>
            <p:ph idx="1"/>
          </p:nvPr>
        </p:nvSpPr>
        <p:spPr>
          <a:xfrm>
            <a:off x="0" y="3500438"/>
            <a:ext cx="9144000" cy="335756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Задержка схемы   </a:t>
            </a:r>
            <a:r>
              <a:rPr lang="ru-RU" i="1" dirty="0" smtClean="0"/>
              <a:t>Т</a:t>
            </a:r>
            <a:r>
              <a:rPr lang="ru-RU" dirty="0" smtClean="0"/>
              <a:t>=4</a:t>
            </a:r>
            <a:r>
              <a:rPr lang="ru-RU" dirty="0" smtClean="0">
                <a:sym typeface="Symbol"/>
              </a:rPr>
              <a:t></a:t>
            </a:r>
            <a:r>
              <a:rPr lang="ru-RU" dirty="0" smtClean="0"/>
              <a:t>, цена схемы </a:t>
            </a:r>
            <a:r>
              <a:rPr lang="en-US" i="1" dirty="0" smtClean="0"/>
              <a:t>S</a:t>
            </a:r>
            <a:r>
              <a:rPr lang="en-US" i="1" baseline="-25000" dirty="0" smtClean="0"/>
              <a:t>Q</a:t>
            </a:r>
            <a:r>
              <a:rPr lang="ru-RU" dirty="0" smtClean="0"/>
              <a:t>=18. По сравнению с ценой схемы S</a:t>
            </a:r>
            <a:r>
              <a:rPr lang="ru-RU" baseline="-25000" dirty="0" smtClean="0"/>
              <a:t>Q</a:t>
            </a:r>
            <a:r>
              <a:rPr lang="ru-RU" dirty="0" smtClean="0"/>
              <a:t>, построенной в булевом базисе, цена схемы увеличилась за счет того, что в качестве инвертора используется двухвходовой элемент ИЛИ-НЕ.</a:t>
            </a:r>
          </a:p>
          <a:p>
            <a:pPr eaLnBrk="1" hangingPunct="1">
              <a:buFont typeface="Arial" charset="0"/>
              <a:buNone/>
              <a:defRPr/>
            </a:pPr>
            <a:endParaRPr lang="ru-RU" dirty="0" smtClean="0"/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755650" y="0"/>
          <a:ext cx="7519988" cy="3500438"/>
        </p:xfrm>
        <a:graphic>
          <a:graphicData uri="http://schemas.openxmlformats.org/presentationml/2006/ole">
            <p:oleObj spid="_x0000_s7170" name="Точечный рисунок" r:id="rId3" imgW="4200000" imgH="2162162" progId="Paint.Picture">
              <p:embed/>
            </p:oleObj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724525" y="2924175"/>
            <a:ext cx="1079500" cy="433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141663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2800" dirty="0" smtClean="0"/>
              <a:t>б) Преобразование схемы из булева базиса в универсальный.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2800" dirty="0" smtClean="0"/>
              <a:t>Заменим элементы булева базиса в соответствии с логическими эквивалентами из таблицы. В результате получим следующую  схему. Пунктирной линией на ней выделены логические эквиваленты элементов  булева базиса.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eaLnBrk="1" hangingPunct="1">
              <a:buFont typeface="Arial" charset="0"/>
              <a:buNone/>
              <a:defRPr/>
            </a:pPr>
            <a:endParaRPr lang="ru-RU" dirty="0" smtClean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0" y="2997200"/>
          <a:ext cx="9144000" cy="3846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/>
                <a:gridCol w="1735088"/>
                <a:gridCol w="1728192"/>
                <a:gridCol w="2023120"/>
                <a:gridCol w="1828800"/>
              </a:tblGrid>
              <a:tr h="671398">
                <a:tc rowSpan="2"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Элемент</a:t>
                      </a:r>
                    </a:p>
                    <a:p>
                      <a:pPr algn="ctr"/>
                      <a:r>
                        <a:rPr lang="ru-RU" sz="2400" dirty="0" smtClean="0"/>
                        <a:t>булева</a:t>
                      </a:r>
                    </a:p>
                    <a:p>
                      <a:pPr algn="ctr"/>
                      <a:r>
                        <a:rPr lang="ru-RU" sz="2400" dirty="0" smtClean="0"/>
                        <a:t>базиса</a:t>
                      </a:r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smtClean="0"/>
                        <a:t>Базис И-НЕ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Базис ИЛИ-НЕ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671398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smtClean="0"/>
                        <a:t>Формула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Логический элемент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Формула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Логический элемент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789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39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/>
                      </a:r>
                      <a:br>
                        <a:rPr lang="ru-RU" sz="2400" dirty="0" smtClean="0"/>
                      </a:br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23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4508500"/>
            <a:ext cx="992187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5229225"/>
            <a:ext cx="990600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8" name="Picture 9"/>
          <p:cNvPicPr>
            <a:picLocks noChangeAspect="1" noChangeArrowheads="1"/>
          </p:cNvPicPr>
          <p:nvPr/>
        </p:nvPicPr>
        <p:blipFill>
          <a:blip r:embed="rId5" cstate="print"/>
          <a:srcRect b="15689"/>
          <a:stretch>
            <a:fillRect/>
          </a:stretch>
        </p:blipFill>
        <p:spPr bwMode="auto">
          <a:xfrm>
            <a:off x="468313" y="5949950"/>
            <a:ext cx="99218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4" name="Object 6"/>
          <p:cNvGraphicFramePr>
            <a:graphicFrameLocks noChangeAspect="1"/>
          </p:cNvGraphicFramePr>
          <p:nvPr/>
        </p:nvGraphicFramePr>
        <p:xfrm>
          <a:off x="1835150" y="4652963"/>
          <a:ext cx="1728788" cy="481012"/>
        </p:xfrm>
        <a:graphic>
          <a:graphicData uri="http://schemas.openxmlformats.org/presentationml/2006/ole">
            <p:oleObj spid="_x0000_s8194" name="Формула" r:id="rId6" imgW="520560" imgH="215640" progId="Equation.3">
              <p:embed/>
            </p:oleObj>
          </a:graphicData>
        </a:graphic>
      </p:graphicFrame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1835150" y="5349875"/>
          <a:ext cx="1657350" cy="527050"/>
        </p:xfrm>
        <a:graphic>
          <a:graphicData uri="http://schemas.openxmlformats.org/presentationml/2006/ole">
            <p:oleObj spid="_x0000_s8195" name="Формула" r:id="rId7" imgW="736560" imgH="241200" progId="Equation.3">
              <p:embed/>
            </p:oleObj>
          </a:graphicData>
        </a:graphic>
      </p:graphicFrame>
      <p:graphicFrame>
        <p:nvGraphicFramePr>
          <p:cNvPr id="8196" name="Object 8"/>
          <p:cNvGraphicFramePr>
            <a:graphicFrameLocks noChangeAspect="1"/>
          </p:cNvGraphicFramePr>
          <p:nvPr/>
        </p:nvGraphicFramePr>
        <p:xfrm>
          <a:off x="1835150" y="6118225"/>
          <a:ext cx="1695450" cy="550863"/>
        </p:xfrm>
        <a:graphic>
          <a:graphicData uri="http://schemas.openxmlformats.org/presentationml/2006/ole">
            <p:oleObj spid="_x0000_s8196" name="Формула" r:id="rId8" imgW="672840" imgH="241200" progId="Equation.3">
              <p:embed/>
            </p:oleObj>
          </a:graphicData>
        </a:graphic>
      </p:graphicFrame>
      <p:pic>
        <p:nvPicPr>
          <p:cNvPr id="8239" name="Picture 10"/>
          <p:cNvPicPr>
            <a:picLocks noChangeAspect="1" noChangeArrowheads="1"/>
          </p:cNvPicPr>
          <p:nvPr/>
        </p:nvPicPr>
        <p:blipFill>
          <a:blip r:embed="rId9" cstate="print"/>
          <a:srcRect r="-6337" b="9091"/>
          <a:stretch>
            <a:fillRect/>
          </a:stretch>
        </p:blipFill>
        <p:spPr bwMode="auto">
          <a:xfrm>
            <a:off x="3924300" y="4508500"/>
            <a:ext cx="1208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0" name="Picture 12"/>
          <p:cNvPicPr>
            <a:picLocks noChangeAspect="1" noChangeArrowheads="1"/>
          </p:cNvPicPr>
          <p:nvPr/>
        </p:nvPicPr>
        <p:blipFill>
          <a:blip r:embed="rId10" cstate="print"/>
          <a:srcRect t="13052" b="8629"/>
          <a:stretch>
            <a:fillRect/>
          </a:stretch>
        </p:blipFill>
        <p:spPr bwMode="auto">
          <a:xfrm>
            <a:off x="3924300" y="5157788"/>
            <a:ext cx="11715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1" name="Picture 14"/>
          <p:cNvPicPr>
            <a:picLocks noChangeAspect="1" noChangeArrowheads="1"/>
          </p:cNvPicPr>
          <p:nvPr/>
        </p:nvPicPr>
        <p:blipFill>
          <a:blip r:embed="rId11" cstate="print"/>
          <a:srcRect b="27370"/>
          <a:stretch>
            <a:fillRect/>
          </a:stretch>
        </p:blipFill>
        <p:spPr bwMode="auto">
          <a:xfrm>
            <a:off x="3924300" y="6092825"/>
            <a:ext cx="1143000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15"/>
          <p:cNvGraphicFramePr>
            <a:graphicFrameLocks noChangeAspect="1"/>
          </p:cNvGraphicFramePr>
          <p:nvPr/>
        </p:nvGraphicFramePr>
        <p:xfrm>
          <a:off x="5324475" y="5445125"/>
          <a:ext cx="1984375" cy="458788"/>
        </p:xfrm>
        <a:graphic>
          <a:graphicData uri="http://schemas.openxmlformats.org/presentationml/2006/ole">
            <p:oleObj spid="_x0000_s8197" name="Формула" r:id="rId12" imgW="812520" imgH="241200" progId="Equation.3">
              <p:embed/>
            </p:oleObj>
          </a:graphicData>
        </a:graphic>
      </p:graphicFrame>
      <p:graphicFrame>
        <p:nvGraphicFramePr>
          <p:cNvPr id="8198" name="Object 16"/>
          <p:cNvGraphicFramePr>
            <a:graphicFrameLocks noChangeAspect="1"/>
          </p:cNvGraphicFramePr>
          <p:nvPr/>
        </p:nvGraphicFramePr>
        <p:xfrm>
          <a:off x="5435600" y="6092825"/>
          <a:ext cx="1785938" cy="577850"/>
        </p:xfrm>
        <a:graphic>
          <a:graphicData uri="http://schemas.openxmlformats.org/presentationml/2006/ole">
            <p:oleObj spid="_x0000_s8198" name="Формула" r:id="rId13" imgW="736560" imgH="241200" progId="Equation.3">
              <p:embed/>
            </p:oleObj>
          </a:graphicData>
        </a:graphic>
      </p:graphicFrame>
      <p:pic>
        <p:nvPicPr>
          <p:cNvPr id="8242" name="Picture 1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67625" y="4508500"/>
            <a:ext cx="10048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3" name="Picture 21"/>
          <p:cNvPicPr>
            <a:picLocks noChangeAspect="1" noChangeArrowheads="1"/>
          </p:cNvPicPr>
          <p:nvPr/>
        </p:nvPicPr>
        <p:blipFill>
          <a:blip r:embed="rId15" cstate="print"/>
          <a:srcRect r="9494" b="19434"/>
          <a:stretch>
            <a:fillRect/>
          </a:stretch>
        </p:blipFill>
        <p:spPr bwMode="auto">
          <a:xfrm>
            <a:off x="7524750" y="5300663"/>
            <a:ext cx="12239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9" name="Object 28"/>
          <p:cNvGraphicFramePr>
            <a:graphicFrameLocks noChangeAspect="1"/>
          </p:cNvGraphicFramePr>
          <p:nvPr/>
        </p:nvGraphicFramePr>
        <p:xfrm>
          <a:off x="5383213" y="4652963"/>
          <a:ext cx="1979612" cy="481012"/>
        </p:xfrm>
        <a:graphic>
          <a:graphicData uri="http://schemas.openxmlformats.org/presentationml/2006/ole">
            <p:oleObj spid="_x0000_s8199" name="Формула" r:id="rId16" imgW="596880" imgH="215640" progId="Equation.3">
              <p:embed/>
            </p:oleObj>
          </a:graphicData>
        </a:graphic>
      </p:graphicFrame>
      <p:pic>
        <p:nvPicPr>
          <p:cNvPr id="8244" name="Picture 33"/>
          <p:cNvPicPr>
            <a:picLocks noChangeAspect="1" noChangeArrowheads="1"/>
          </p:cNvPicPr>
          <p:nvPr/>
        </p:nvPicPr>
        <p:blipFill>
          <a:blip r:embed="rId17" cstate="print"/>
          <a:srcRect b="25150"/>
          <a:stretch>
            <a:fillRect/>
          </a:stretch>
        </p:blipFill>
        <p:spPr bwMode="auto">
          <a:xfrm>
            <a:off x="7524750" y="6092825"/>
            <a:ext cx="12382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Содержимое 2"/>
          <p:cNvSpPr>
            <a:spLocks noGrp="1"/>
          </p:cNvSpPr>
          <p:nvPr>
            <p:ph idx="1"/>
          </p:nvPr>
        </p:nvSpPr>
        <p:spPr>
          <a:xfrm>
            <a:off x="0" y="4005263"/>
            <a:ext cx="9144000" cy="2808287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2800" dirty="0" smtClean="0"/>
              <a:t>Исключим из схемы лишние инверторы. К ним относятся:</a:t>
            </a:r>
          </a:p>
          <a:p>
            <a:pPr marL="0" indent="0">
              <a:spcBef>
                <a:spcPts val="0"/>
              </a:spcBef>
              <a:defRPr/>
            </a:pPr>
            <a:r>
              <a:rPr lang="ru-RU" sz="2800" dirty="0" smtClean="0"/>
              <a:t>входной инвертор для инверсии переменной </a:t>
            </a:r>
            <a:r>
              <a:rPr lang="en-US" sz="2800" i="1" dirty="0" smtClean="0"/>
              <a:t>x</a:t>
            </a:r>
            <a:r>
              <a:rPr lang="ru-RU" sz="2800" i="1" baseline="-25000" dirty="0" smtClean="0"/>
              <a:t>2</a:t>
            </a:r>
            <a:r>
              <a:rPr lang="ru-RU" sz="2800" baseline="-25000" dirty="0" smtClean="0"/>
              <a:t> </a:t>
            </a:r>
            <a:r>
              <a:rPr lang="ru-RU" sz="2800" dirty="0" smtClean="0"/>
              <a:t>(логический эквивалент элемента 4);</a:t>
            </a:r>
          </a:p>
          <a:p>
            <a:pPr marL="0" indent="0">
              <a:spcBef>
                <a:spcPts val="0"/>
              </a:spcBef>
              <a:defRPr/>
            </a:pPr>
            <a:r>
              <a:rPr lang="ru-RU" sz="2800" dirty="0" smtClean="0"/>
              <a:t>пары последовательных инверторов на связях с выходов логических эквивалентов элементов 3, 5 и 6 на входы логического эквивалента элемента 7.</a:t>
            </a:r>
          </a:p>
          <a:p>
            <a:pPr eaLnBrk="1" hangingPunct="1">
              <a:buFont typeface="Arial" charset="0"/>
              <a:buNone/>
              <a:defRPr/>
            </a:pPr>
            <a:endParaRPr lang="ru-RU" dirty="0" smtClean="0"/>
          </a:p>
        </p:txBody>
      </p:sp>
      <p:pic>
        <p:nvPicPr>
          <p:cNvPr id="34819" name="Picture 3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0"/>
            <a:ext cx="7639050" cy="39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Прямоугольник 24"/>
          <p:cNvSpPr/>
          <p:nvPr/>
        </p:nvSpPr>
        <p:spPr>
          <a:xfrm>
            <a:off x="5148263" y="3429000"/>
            <a:ext cx="936625" cy="504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Кроме того, пары последовательных инверторов составляют выходной инвертор логического эквивалента элемента 1, на котором реализуется вспомогательная функция </a:t>
            </a:r>
            <a:r>
              <a:rPr lang="ru-RU" i="1" smtClean="0">
                <a:sym typeface="Symbol" pitchFamily="18" charset="2"/>
              </a:rPr>
              <a:t></a:t>
            </a:r>
            <a:r>
              <a:rPr lang="ru-RU" smtClean="0"/>
              <a:t>, и входной инвертор логического эквивалента элемента 4, а также логический эквивалент элемента 2. Однако из двух последовательных инверторов обеих пар исключается только один, замыкающий пару, на котором реализуется инверсия вспомогательной функции  </a:t>
            </a:r>
            <a:r>
              <a:rPr lang="ru-RU" i="1" smtClean="0">
                <a:sym typeface="Symbol" pitchFamily="18" charset="2"/>
              </a:rPr>
              <a:t></a:t>
            </a:r>
            <a:r>
              <a:rPr lang="ru-RU" i="1" smtClean="0"/>
              <a:t>. </a:t>
            </a:r>
            <a:r>
              <a:rPr lang="ru-RU" smtClean="0"/>
              <a:t>Лидирующий инвертор пары сохраняется для подачи значения </a:t>
            </a:r>
            <a:r>
              <a:rPr lang="ru-RU" i="1" smtClean="0">
                <a:sym typeface="Symbol" pitchFamily="18" charset="2"/>
              </a:rPr>
              <a:t></a:t>
            </a:r>
            <a:r>
              <a:rPr lang="ru-RU" i="1" smtClean="0"/>
              <a:t> </a:t>
            </a:r>
            <a:r>
              <a:rPr lang="ru-RU" smtClean="0"/>
              <a:t>на вход логического эквивалента элемента 3.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После удаления замыкающих инверторов обеих пар, на выходах которых реализуется инверсия </a:t>
            </a:r>
            <a:r>
              <a:rPr lang="ru-RU" i="1" dirty="0" smtClean="0">
                <a:sym typeface="Symbol"/>
              </a:rPr>
              <a:t></a:t>
            </a:r>
            <a:r>
              <a:rPr lang="ru-RU" i="1" dirty="0" smtClean="0"/>
              <a:t>, </a:t>
            </a:r>
            <a:r>
              <a:rPr lang="ru-RU" dirty="0" smtClean="0"/>
              <a:t>входы логических эквивалентов элементов 4 и 5, связанные с выходом удаляемых инверторов, переключаются к выходу первого элемента </a:t>
            </a:r>
            <a:r>
              <a:rPr lang="ru-RU" dirty="0" err="1" smtClean="0"/>
              <a:t>логи-ческого</a:t>
            </a:r>
            <a:r>
              <a:rPr lang="ru-RU" dirty="0" smtClean="0"/>
              <a:t> эквивалента 1, на котором формируется требуемое значение инверсии </a:t>
            </a:r>
            <a:r>
              <a:rPr lang="ru-RU" i="1" dirty="0" smtClean="0">
                <a:sym typeface="Symbol"/>
              </a:rPr>
              <a:t></a:t>
            </a:r>
            <a:r>
              <a:rPr lang="ru-RU" i="1" dirty="0" smtClean="0"/>
              <a:t>. </a:t>
            </a:r>
            <a:r>
              <a:rPr lang="ru-RU" dirty="0" smtClean="0"/>
              <a:t>После </a:t>
            </a:r>
            <a:r>
              <a:rPr lang="ru-RU" dirty="0" err="1" smtClean="0"/>
              <a:t>исклю-чения</a:t>
            </a:r>
            <a:r>
              <a:rPr lang="ru-RU" dirty="0" smtClean="0"/>
              <a:t> лишних инверторов получим окончательную схему в базисе ИЛИ-НЕ, аналогичную приведенной выше.</a:t>
            </a:r>
          </a:p>
          <a:p>
            <a:pPr algn="ctr">
              <a:buFont typeface="Arial" charset="0"/>
              <a:buNone/>
              <a:defRPr/>
            </a:pPr>
            <a:r>
              <a:rPr lang="ru-RU" b="1" dirty="0" smtClean="0"/>
              <a:t>Базис  И-НЕ</a:t>
            </a: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а) Приведение аналитического выражения к базису И-НЕ осуществляется заменой операций</a:t>
            </a:r>
          </a:p>
          <a:p>
            <a:pPr>
              <a:buFont typeface="Arial" charset="0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52462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булева базиса на операцию штрих Шеффера (отрицание конъюнкции) путем использования законов двойственности.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Цена схемы в базисе  И-НЕ: </a:t>
            </a:r>
            <a:r>
              <a:rPr lang="ru-RU" i="1" smtClean="0"/>
              <a:t>S</a:t>
            </a:r>
            <a:r>
              <a:rPr lang="ru-RU" i="1" baseline="-25000" smtClean="0"/>
              <a:t>Q</a:t>
            </a:r>
            <a:r>
              <a:rPr lang="ru-RU" smtClean="0"/>
              <a:t>=20. Увеличение цены схемы на три по сравнению со схемой в булевом базисе связано, во-первых, с реализацией инверсии вспомогательной функции </a:t>
            </a:r>
            <a:r>
              <a:rPr lang="ru-RU" i="1" smtClean="0">
                <a:sym typeface="Symbol" pitchFamily="18" charset="2"/>
              </a:rPr>
              <a:t></a:t>
            </a:r>
            <a:r>
              <a:rPr lang="ru-RU" i="1" smtClean="0"/>
              <a:t> </a:t>
            </a:r>
            <a:r>
              <a:rPr lang="ru-RU" smtClean="0"/>
              <a:t>и, во-вторых, с использованием выходного инвертора.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</p:txBody>
      </p:sp>
      <p:sp>
        <p:nvSpPr>
          <p:cNvPr id="92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18" name="Object 1"/>
          <p:cNvGraphicFramePr>
            <a:graphicFrameLocks noChangeAspect="1"/>
          </p:cNvGraphicFramePr>
          <p:nvPr/>
        </p:nvGraphicFramePr>
        <p:xfrm>
          <a:off x="827088" y="1484313"/>
          <a:ext cx="5721350" cy="669925"/>
        </p:xfrm>
        <a:graphic>
          <a:graphicData uri="http://schemas.openxmlformats.org/presentationml/2006/ole">
            <p:oleObj spid="_x0000_s9218" name="Формула" r:id="rId3" imgW="2159000" imgH="266700" progId="Equation.3">
              <p:embed/>
            </p:oleObj>
          </a:graphicData>
        </a:graphic>
      </p:graphicFrame>
      <p:sp>
        <p:nvSpPr>
          <p:cNvPr id="92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69850" y="2133600"/>
          <a:ext cx="8370888" cy="574675"/>
        </p:xfrm>
        <a:graphic>
          <a:graphicData uri="http://schemas.openxmlformats.org/presentationml/2006/ole">
            <p:oleObj spid="_x0000_s9219" name="Формула" r:id="rId4" imgW="2971800" imgH="228600" progId="Equation.3">
              <p:embed/>
            </p:oleObj>
          </a:graphicData>
        </a:graphic>
      </p:graphicFrame>
      <p:sp>
        <p:nvSpPr>
          <p:cNvPr id="92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0" name="Object 5"/>
          <p:cNvGraphicFramePr>
            <a:graphicFrameLocks noChangeAspect="1"/>
          </p:cNvGraphicFramePr>
          <p:nvPr/>
        </p:nvGraphicFramePr>
        <p:xfrm>
          <a:off x="65088" y="2708275"/>
          <a:ext cx="7531100" cy="1296988"/>
        </p:xfrm>
        <a:graphic>
          <a:graphicData uri="http://schemas.openxmlformats.org/presentationml/2006/ole">
            <p:oleObj spid="_x0000_s9220" name="Формула" r:id="rId5" imgW="2768600" imgH="533400" progId="Equation.3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31303" t="17719" r="21448" b="13902"/>
          <a:stretch>
            <a:fillRect/>
          </a:stretch>
        </p:blipFill>
        <p:spPr bwMode="auto">
          <a:xfrm>
            <a:off x="1547813" y="0"/>
            <a:ext cx="59229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162877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Для построения схемы с меньшей ценой целесообразно использовать форму, полученную по МДНФ с ценой  </a:t>
            </a:r>
            <a:r>
              <a:rPr lang="ru-RU" i="1" smtClean="0"/>
              <a:t>S</a:t>
            </a:r>
            <a:r>
              <a:rPr lang="ru-RU" i="1" baseline="-25000" smtClean="0"/>
              <a:t>Q</a:t>
            </a:r>
            <a:r>
              <a:rPr lang="ru-RU" smtClean="0"/>
              <a:t>=18 для булева базиса.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684213" y="1555750"/>
          <a:ext cx="7561262" cy="1728788"/>
        </p:xfrm>
        <a:graphic>
          <a:graphicData uri="http://schemas.openxmlformats.org/presentationml/2006/ole">
            <p:oleObj spid="_x0000_s10242" name="Формула" r:id="rId3" imgW="2768400" imgH="583920" progId="Equation.3">
              <p:embed/>
            </p:oleObj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468313" y="3500438"/>
          <a:ext cx="8207375" cy="3168650"/>
        </p:xfrm>
        <a:graphic>
          <a:graphicData uri="http://schemas.openxmlformats.org/presentationml/2006/ole">
            <p:oleObj spid="_x0000_s10243" name="Формула" r:id="rId4" imgW="3251160" imgH="1028520" progId="Equation.3">
              <p:embed/>
            </p:oleObj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3357563"/>
            <a:ext cx="9144000" cy="3500437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Задержка схемы </a:t>
            </a:r>
            <a:r>
              <a:rPr lang="ru-RU" i="1" dirty="0" smtClean="0"/>
              <a:t>Т</a:t>
            </a:r>
            <a:r>
              <a:rPr lang="ru-RU" dirty="0" smtClean="0"/>
              <a:t>=4</a:t>
            </a:r>
            <a:r>
              <a:rPr lang="ru-RU" dirty="0" smtClean="0">
                <a:sym typeface="Symbol"/>
              </a:rPr>
              <a:t></a:t>
            </a:r>
            <a:r>
              <a:rPr lang="ru-RU" dirty="0" smtClean="0"/>
              <a:t>, цена схемы </a:t>
            </a:r>
            <a:r>
              <a:rPr lang="en-US" i="1" dirty="0" smtClean="0"/>
              <a:t>S</a:t>
            </a:r>
            <a:r>
              <a:rPr lang="en-US" i="1" baseline="-25000" dirty="0" smtClean="0"/>
              <a:t>Q</a:t>
            </a:r>
            <a:r>
              <a:rPr lang="ru-RU" dirty="0" smtClean="0"/>
              <a:t>=18 совпадает с ценой для булева базиса.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б) Преобразование схемы из булевого базиса в базис И-НЕ осуществляется так же как и для базиса ИЛИ-НЕ.</a:t>
            </a:r>
          </a:p>
          <a:p>
            <a:pPr>
              <a:buFont typeface="Arial" charset="0"/>
              <a:buNone/>
              <a:defRPr/>
            </a:pPr>
            <a:endParaRPr lang="ru-RU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0"/>
            <a:ext cx="5303837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5435600" y="2781300"/>
            <a:ext cx="1081088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 smtClean="0"/>
              <a:t>Синтез комбинационной схемы с учетом коэффициента объединения</a:t>
            </a:r>
          </a:p>
          <a:p>
            <a:pPr marL="0" indent="0" algn="ctr">
              <a:spcBef>
                <a:spcPts val="0"/>
              </a:spcBef>
              <a:buFont typeface="Arial" charset="0"/>
              <a:buNone/>
              <a:defRPr/>
            </a:pP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При построении схемы в универсальном базисе с учетом ограничения на количество входов в логические элементы, определяемого коэффициентом объединения по входам </a:t>
            </a:r>
            <a:r>
              <a:rPr lang="en-US" b="1" i="1" dirty="0" smtClean="0"/>
              <a:t>I</a:t>
            </a:r>
            <a:r>
              <a:rPr lang="ru-RU" dirty="0" smtClean="0"/>
              <a:t>, целесообразно предварительно преобразовать исходное выражение для реализуемой функции в булевом базисе, разделяя аргументы булевых операций конъюнкции и дизъюнкции на группы с числом аргументов, не превышающим заданного значения </a:t>
            </a:r>
            <a:r>
              <a:rPr lang="en-US" b="1" i="1" dirty="0" smtClean="0"/>
              <a:t>I</a:t>
            </a:r>
            <a:r>
              <a:rPr lang="ru-RU" dirty="0" smtClean="0"/>
              <a:t>. </a:t>
            </a:r>
          </a:p>
          <a:p>
            <a:pPr>
              <a:buFont typeface="Arial" charset="0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Если в выражении для функции имеются трехмест-ные операции, то при </a:t>
            </a:r>
            <a:r>
              <a:rPr lang="en-US" b="1" i="1" smtClean="0"/>
              <a:t>I</a:t>
            </a:r>
            <a:r>
              <a:rPr lang="ru-RU" i="1" smtClean="0"/>
              <a:t>=</a:t>
            </a:r>
            <a:r>
              <a:rPr lang="ru-RU" smtClean="0"/>
              <a:t>2 для уменьшения задерж-ки синтезируемой схемы целесообразнее объеди-нять в пару более простые элементы операции, оставляя более сложные элементы уединенными.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Преобразуем полученное выражение для коэффи-циента объединения </a:t>
            </a:r>
            <a:r>
              <a:rPr lang="en-US" b="1" i="1" smtClean="0"/>
              <a:t>I</a:t>
            </a:r>
            <a:r>
              <a:rPr lang="ru-RU" smtClean="0"/>
              <a:t> = 2, вводя в нем дополни-тельные скобки. При этом в трехместной операции дизъюнкции в правой скобке объединим в пару входные переменные</a:t>
            </a:r>
            <a:r>
              <a:rPr lang="en-US" i="1" smtClean="0">
                <a:sym typeface="Symbol" pitchFamily="18" charset="2"/>
              </a:rPr>
              <a:t></a:t>
            </a:r>
            <a:r>
              <a:rPr lang="ru-RU" i="1" smtClean="0">
                <a:sym typeface="Symbol" pitchFamily="18" charset="2"/>
              </a:rPr>
              <a:t> </a:t>
            </a:r>
            <a:r>
              <a:rPr lang="en-US" i="1" smtClean="0"/>
              <a:t>x</a:t>
            </a:r>
            <a:r>
              <a:rPr lang="ru-RU" i="1" baseline="-25000" smtClean="0"/>
              <a:t>2 </a:t>
            </a:r>
            <a:r>
              <a:rPr lang="ru-RU" smtClean="0"/>
              <a:t> и </a:t>
            </a:r>
            <a:r>
              <a:rPr lang="en-US" i="1" smtClean="0"/>
              <a:t>x</a:t>
            </a:r>
            <a:r>
              <a:rPr lang="ru-RU" i="1" baseline="-25000" smtClean="0"/>
              <a:t>5</a:t>
            </a:r>
            <a:r>
              <a:rPr lang="ru-RU" smtClean="0"/>
              <a:t>, уединив функцию </a:t>
            </a:r>
            <a:r>
              <a:rPr lang="ru-RU" i="1" smtClean="0">
                <a:sym typeface="Symbol" pitchFamily="18" charset="2"/>
              </a:rPr>
              <a:t></a:t>
            </a:r>
            <a:r>
              <a:rPr lang="ru-RU" i="1" smtClean="0"/>
              <a:t>,</a:t>
            </a:r>
            <a:r>
              <a:rPr lang="ru-RU" smtClean="0"/>
              <a:t> реализуемую отдельной подсхемой и следователь-но, являющуюся более сложным элементом этой скобки.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Кроме того, при объединении скобок как элементов трехместной операции конъюнкции уединим среднюю скобку, как более сложный элемент. В результате исходное выражение преобразуется к виду: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Преобразуем это выражение к базису ИЛИ-НЕ, заменяя операции булева базиса операцией стрелка Пирса подобно тому, как это делалось ранее, но с учетом скобок. Это означает, что каждая операция стрелка Пирса должна быть двухместной.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</p:txBody>
      </p:sp>
      <p:sp>
        <p:nvSpPr>
          <p:cNvPr id="11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1266" name="Object 1"/>
          <p:cNvGraphicFramePr>
            <a:graphicFrameLocks noChangeAspect="1"/>
          </p:cNvGraphicFramePr>
          <p:nvPr/>
        </p:nvGraphicFramePr>
        <p:xfrm>
          <a:off x="900113" y="2565400"/>
          <a:ext cx="7267575" cy="576263"/>
        </p:xfrm>
        <a:graphic>
          <a:graphicData uri="http://schemas.openxmlformats.org/presentationml/2006/ole">
            <p:oleObj spid="_x0000_s11266" name="Формула" r:id="rId3" imgW="3352800" imgH="228600" progId="Equation.3">
              <p:embed/>
            </p:oleObj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Содержимое 2"/>
          <p:cNvSpPr>
            <a:spLocks noGrp="1"/>
          </p:cNvSpPr>
          <p:nvPr>
            <p:ph idx="1"/>
          </p:nvPr>
        </p:nvSpPr>
        <p:spPr>
          <a:xfrm>
            <a:off x="0" y="3933825"/>
            <a:ext cx="9144000" cy="1871663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Инверсии реализуются в схеме, построенной по этому выражению, на элементах ИЛИ-НЕ с запараллеленными входами.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139700" y="427038"/>
          <a:ext cx="1768475" cy="661987"/>
        </p:xfrm>
        <a:graphic>
          <a:graphicData uri="http://schemas.openxmlformats.org/presentationml/2006/ole">
            <p:oleObj spid="_x0000_s12290" name="Формула" r:id="rId3" imgW="723600" imgH="304560" progId="Equation.3">
              <p:embed/>
            </p:oleObj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1979613" y="371475"/>
          <a:ext cx="7056437" cy="3344863"/>
        </p:xfrm>
        <a:graphic>
          <a:graphicData uri="http://schemas.openxmlformats.org/presentationml/2006/ole">
            <p:oleObj spid="_x0000_s12291" name="Формула" r:id="rId4" imgW="3797280" imgH="1346040" progId="Equation.3">
              <p:embed/>
            </p:oleObj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Содержимое 2"/>
          <p:cNvSpPr>
            <a:spLocks noGrp="1"/>
          </p:cNvSpPr>
          <p:nvPr>
            <p:ph idx="1"/>
          </p:nvPr>
        </p:nvSpPr>
        <p:spPr>
          <a:xfrm>
            <a:off x="0" y="4149725"/>
            <a:ext cx="9144000" cy="270827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Задержка схемы </a:t>
            </a:r>
            <a:r>
              <a:rPr lang="ru-RU" i="1" smtClean="0"/>
              <a:t>Т</a:t>
            </a:r>
            <a:r>
              <a:rPr lang="ru-RU" smtClean="0"/>
              <a:t>=6</a:t>
            </a:r>
            <a:r>
              <a:rPr lang="ru-RU" smtClean="0">
                <a:sym typeface="Symbol" pitchFamily="18" charset="2"/>
              </a:rPr>
              <a:t></a:t>
            </a:r>
            <a:r>
              <a:rPr lang="ru-RU" smtClean="0"/>
              <a:t>, цена схемы </a:t>
            </a:r>
            <a:r>
              <a:rPr lang="en-US" i="1" smtClean="0"/>
              <a:t>S</a:t>
            </a:r>
            <a:r>
              <a:rPr lang="en-US" i="1" baseline="-25000" smtClean="0"/>
              <a:t>Q</a:t>
            </a:r>
            <a:r>
              <a:rPr lang="ru-RU" smtClean="0"/>
              <a:t>=30. По сравнению со схемой в базисе ИЛИ-НЕ, построенной без ограничений на число входов в элементы, задержка схемы и  ее цена значительно увеличились. 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/>
            </a:r>
            <a:br>
              <a:rPr lang="ru-RU" smtClean="0"/>
            </a:br>
            <a:endParaRPr lang="ru-RU" smtClean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0"/>
            <a:ext cx="7399337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932363" y="3068638"/>
            <a:ext cx="1152525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59765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b="1" i="1" u="sng" smtClean="0"/>
              <a:t>Замечание.</a:t>
            </a:r>
            <a:r>
              <a:rPr lang="ru-RU" i="1" u="sng" smtClean="0"/>
              <a:t> </a:t>
            </a:r>
            <a:r>
              <a:rPr lang="ru-RU" smtClean="0"/>
              <a:t>Использование в качестве исходного выражения 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с последующей дополнительной факторизацией путем вынесения за скобки </a:t>
            </a:r>
            <a:r>
              <a:rPr lang="en-US" i="1" smtClean="0"/>
              <a:t>x</a:t>
            </a:r>
            <a:r>
              <a:rPr lang="ru-RU" i="1" baseline="-25000" smtClean="0"/>
              <a:t>4 </a:t>
            </a:r>
            <a:r>
              <a:rPr lang="ru-RU" smtClean="0"/>
              <a:t>из двух последних термов позволяет построить схему на двухвходо-вых элементах ИЛИ-НЕ с ценой </a:t>
            </a:r>
            <a:r>
              <a:rPr lang="en-US" i="1" smtClean="0"/>
              <a:t>S</a:t>
            </a:r>
            <a:r>
              <a:rPr lang="en-US" i="1" baseline="-25000" smtClean="0"/>
              <a:t>Q</a:t>
            </a:r>
            <a:r>
              <a:rPr lang="ru-RU" smtClean="0"/>
              <a:t>=22 и задержкой </a:t>
            </a:r>
            <a:r>
              <a:rPr lang="ru-RU" i="1" smtClean="0"/>
              <a:t>Т</a:t>
            </a:r>
            <a:r>
              <a:rPr lang="ru-RU" smtClean="0"/>
              <a:t>=7</a:t>
            </a:r>
            <a:r>
              <a:rPr lang="ru-RU" smtClean="0">
                <a:sym typeface="Symbol" pitchFamily="18" charset="2"/>
              </a:rPr>
              <a:t></a:t>
            </a:r>
            <a:r>
              <a:rPr lang="ru-RU" smtClean="0"/>
              <a:t>. Преобразованное к базису выражение имеет вид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z="1000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smtClean="0"/>
              <a:t>Если использовать аналогичное преобразование для двухвходового базиса И-НЕ, то цена схемы и задержка схемы уменьшатся (</a:t>
            </a:r>
            <a:r>
              <a:rPr lang="en-US" i="1" smtClean="0"/>
              <a:t>S</a:t>
            </a:r>
            <a:r>
              <a:rPr lang="en-US" i="1" baseline="-25000" smtClean="0"/>
              <a:t>Q</a:t>
            </a:r>
            <a:r>
              <a:rPr lang="ru-RU" smtClean="0"/>
              <a:t>=20, </a:t>
            </a:r>
            <a:r>
              <a:rPr lang="ru-RU" i="1" smtClean="0"/>
              <a:t>Т</a:t>
            </a:r>
            <a:r>
              <a:rPr lang="ru-RU" smtClean="0"/>
              <a:t>=6</a:t>
            </a:r>
            <a:r>
              <a:rPr lang="ru-RU" smtClean="0">
                <a:sym typeface="Symbol" pitchFamily="18" charset="2"/>
              </a:rPr>
              <a:t></a:t>
            </a:r>
            <a:r>
              <a:rPr lang="ru-RU" smtClean="0"/>
              <a:t>) за счет отсутствия в ней выходного инвертора.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mtClean="0"/>
          </a:p>
        </p:txBody>
      </p:sp>
      <p:sp>
        <p:nvSpPr>
          <p:cNvPr id="133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3314" name="Object 1"/>
          <p:cNvGraphicFramePr>
            <a:graphicFrameLocks noChangeAspect="1"/>
          </p:cNvGraphicFramePr>
          <p:nvPr/>
        </p:nvGraphicFramePr>
        <p:xfrm>
          <a:off x="2268538" y="549275"/>
          <a:ext cx="6875462" cy="576263"/>
        </p:xfrm>
        <a:graphic>
          <a:graphicData uri="http://schemas.openxmlformats.org/presentationml/2006/ole">
            <p:oleObj spid="_x0000_s13314" name="Формула" r:id="rId3" imgW="2679480" imgH="253800" progId="Equation.3">
              <p:embed/>
            </p:oleObj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1187450" y="3500438"/>
          <a:ext cx="7767638" cy="576262"/>
        </p:xfrm>
        <a:graphic>
          <a:graphicData uri="http://schemas.openxmlformats.org/presentationml/2006/ole">
            <p:oleObj spid="_x0000_s13315" name="Формула" r:id="rId4" imgW="4114800" imgH="304560" progId="Equation.3">
              <p:embed/>
            </p:oleObj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958013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ru-RU" b="1" dirty="0" smtClean="0"/>
              <a:t>Анализ комбинационных схем</a:t>
            </a: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 smtClean="0"/>
              <a:t> </a:t>
            </a:r>
            <a:r>
              <a:rPr lang="ru-RU" sz="3000" dirty="0" smtClean="0"/>
              <a:t>По таблице истинности булевой функции выберем наборы аргументов (входных переменных), на </a:t>
            </a:r>
            <a:r>
              <a:rPr lang="ru-RU" sz="3000" dirty="0" err="1" smtClean="0"/>
              <a:t>кото-рых</a:t>
            </a:r>
            <a:r>
              <a:rPr lang="ru-RU" sz="3000" dirty="0" smtClean="0"/>
              <a:t> функция принимает значения 0 и 1, например, 01101 и 10101, и определим реакцию построенных схем на эти наборы. Для этого на схеме отмечаются значения входных переменных и далее определяются значения выходных сигналов каждого из логических элементов с учетом функции, реализуемой им. Последовательно продвигаясь по схеме от ее входов к выходу, получим значение выходного сигнала схемы. Сравнив его со значением булевой функции для выбранного набора аргументов по таблице истинности, можно утверждать, что, по крайней мере, для этого набора схема функционирует правильно.</a:t>
            </a:r>
          </a:p>
          <a:p>
            <a:pPr>
              <a:buFont typeface="Arial" charset="0"/>
              <a:buNone/>
              <a:defRPr/>
            </a:pPr>
            <a:r>
              <a:rPr lang="ru-RU" dirty="0" smtClean="0"/>
              <a:t>-</a:t>
            </a:r>
            <a:endParaRPr lang="ru-R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Font typeface="Arial" charset="0"/>
              <a:buNone/>
              <a:defRPr/>
            </a:pPr>
            <a:r>
              <a:rPr lang="ru-RU" b="1" dirty="0" smtClean="0"/>
              <a:t>Синтез многовыходных комбинационных схем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 smtClean="0"/>
              <a:t>ПРИМЕР 2.</a:t>
            </a:r>
            <a:r>
              <a:rPr lang="ru-RU" dirty="0" smtClean="0"/>
              <a:t> Синтезировать комбинационную схему, выполняющую операцию сложения двух двухразрядных двоичных чисел:</a:t>
            </a:r>
          </a:p>
          <a:p>
            <a:pPr>
              <a:buFont typeface="Arial" charset="0"/>
              <a:buNone/>
              <a:defRPr/>
            </a:pPr>
            <a:r>
              <a:rPr lang="ru-RU" dirty="0" smtClean="0"/>
              <a:t> </a:t>
            </a:r>
            <a:r>
              <a:rPr lang="en-US" dirty="0" smtClean="0"/>
              <a:t>C=A+B,   </a:t>
            </a:r>
            <a:r>
              <a:rPr lang="ru-RU" dirty="0" smtClean="0"/>
              <a:t>где</a:t>
            </a:r>
            <a:r>
              <a:rPr lang="en-US" dirty="0" smtClean="0"/>
              <a:t> A=(a</a:t>
            </a:r>
            <a:r>
              <a:rPr lang="en-US" baseline="-25000" dirty="0" smtClean="0"/>
              <a:t>1 </a:t>
            </a:r>
            <a:r>
              <a:rPr lang="en-US" dirty="0" smtClean="0"/>
              <a:t>, a</a:t>
            </a:r>
            <a:r>
              <a:rPr lang="en-US" baseline="-25000" dirty="0" smtClean="0"/>
              <a:t>2</a:t>
            </a:r>
            <a:r>
              <a:rPr lang="en-US" dirty="0" smtClean="0"/>
              <a:t>)      B=(b</a:t>
            </a:r>
            <a:r>
              <a:rPr lang="en-US" baseline="-25000" dirty="0" smtClean="0"/>
              <a:t>1 </a:t>
            </a:r>
            <a:r>
              <a:rPr lang="en-US" dirty="0" smtClean="0"/>
              <a:t>, b</a:t>
            </a:r>
            <a:r>
              <a:rPr lang="en-US" baseline="-25000" dirty="0" smtClean="0"/>
              <a:t>2</a:t>
            </a:r>
            <a:r>
              <a:rPr lang="en-US" dirty="0" smtClean="0"/>
              <a:t>)      C=(C</a:t>
            </a:r>
            <a:r>
              <a:rPr lang="en-US" baseline="-25000" dirty="0" smtClean="0"/>
              <a:t>0 </a:t>
            </a:r>
            <a:r>
              <a:rPr lang="en-US" dirty="0" smtClean="0"/>
              <a:t>, C</a:t>
            </a:r>
            <a:r>
              <a:rPr lang="en-US" baseline="-25000" dirty="0" smtClean="0"/>
              <a:t>1 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).</a:t>
            </a:r>
            <a:endParaRPr lang="ru-RU" dirty="0" smtClean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 smtClean="0"/>
              <a:t>Закон функционирования синтезируемой схемы описывается системой булевых функций</a:t>
            </a:r>
          </a:p>
          <a:p>
            <a:pPr>
              <a:buFont typeface="Arial" charset="0"/>
              <a:buNone/>
              <a:defRPr/>
            </a:pPr>
            <a:endParaRPr lang="ru-RU" dirty="0" smtClean="0"/>
          </a:p>
          <a:p>
            <a:pPr>
              <a:buFont typeface="Arial" charset="0"/>
              <a:buNone/>
              <a:defRPr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Font typeface="Arial" charset="0"/>
              <a:buNone/>
              <a:defRPr/>
            </a:pPr>
            <a:endParaRPr lang="ru-RU" dirty="0" smtClean="0"/>
          </a:p>
          <a:p>
            <a:pPr marL="0" indent="0" algn="ctr">
              <a:spcBef>
                <a:spcPct val="0"/>
              </a:spcBef>
              <a:buFont typeface="Arial" charset="0"/>
              <a:buNone/>
              <a:defRPr/>
            </a:pPr>
            <a:endParaRPr lang="ru-RU" b="1" dirty="0" smtClean="0"/>
          </a:p>
          <a:p>
            <a:pPr marL="0" indent="0">
              <a:spcBef>
                <a:spcPct val="0"/>
              </a:spcBef>
              <a:buFont typeface="Arial" charset="0"/>
              <a:buNone/>
              <a:defRPr/>
            </a:pPr>
            <a:r>
              <a:rPr lang="ru-RU" dirty="0" smtClean="0"/>
              <a:t>аргументами которых являются значения </a:t>
            </a:r>
            <a:r>
              <a:rPr lang="ru-RU" dirty="0" err="1" smtClean="0"/>
              <a:t>двоич-ных</a:t>
            </a:r>
            <a:r>
              <a:rPr lang="ru-RU" dirty="0" smtClean="0"/>
              <a:t> разрядов операндов</a:t>
            </a:r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2411413" y="3716338"/>
          <a:ext cx="4492625" cy="2062162"/>
        </p:xfrm>
        <a:graphic>
          <a:graphicData uri="http://schemas.openxmlformats.org/presentationml/2006/ole">
            <p:oleObj spid="_x0000_s14338" name="Формула" r:id="rId3" imgW="1549080" imgH="711000" progId="Equation.3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0" y="2997200"/>
            <a:ext cx="9144000" cy="15843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0" y="1052513"/>
            <a:ext cx="9144000" cy="16557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33" name="TextBox 1"/>
          <p:cNvSpPr txBox="1">
            <a:spLocks noChangeArrowheads="1"/>
          </p:cNvSpPr>
          <p:nvPr/>
        </p:nvSpPr>
        <p:spPr bwMode="auto">
          <a:xfrm>
            <a:off x="0" y="188913"/>
            <a:ext cx="91440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>
                <a:latin typeface="Calibri" pitchFamily="34" charset="0"/>
              </a:rPr>
              <a:t>Представление булевой функции в аналитическом виде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79388" y="1052513"/>
          <a:ext cx="8926512" cy="1655762"/>
        </p:xfrm>
        <a:graphic>
          <a:graphicData uri="http://schemas.openxmlformats.org/presentationml/2006/ole">
            <p:oleObj spid="_x0000_s1026" name="Формула" r:id="rId3" imgW="5257800" imgH="901440" progId="Equation.3">
              <p:embed/>
            </p:oleObj>
          </a:graphicData>
        </a:graphic>
      </p:graphicFrame>
      <p:graphicFrame>
        <p:nvGraphicFramePr>
          <p:cNvPr id="1027" name="Rectangle 6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p:oleObj spid="_x0000_s1027" name="Формула" r:id="rId4" imgW="0" imgH="0" progId="Equation.3">
              <p:embed/>
            </p:oleObj>
          </a:graphicData>
        </a:graphic>
      </p:graphicFrame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1028" name="Формула" r:id="rId5" imgW="114120" imgH="215640" progId="Equation.3">
              <p:embed/>
            </p:oleObj>
          </a:graphicData>
        </a:graphic>
      </p:graphicFrame>
      <p:graphicFrame>
        <p:nvGraphicFramePr>
          <p:cNvPr id="1029" name="Object 8"/>
          <p:cNvGraphicFramePr>
            <a:graphicFrameLocks noChangeAspect="1"/>
          </p:cNvGraphicFramePr>
          <p:nvPr/>
        </p:nvGraphicFramePr>
        <p:xfrm>
          <a:off x="4514850" y="4560888"/>
          <a:ext cx="114300" cy="215900"/>
        </p:xfrm>
        <a:graphic>
          <a:graphicData uri="http://schemas.openxmlformats.org/presentationml/2006/ole">
            <p:oleObj spid="_x0000_s1029" name="Формула" r:id="rId6" imgW="114120" imgH="215640" progId="Equation.3">
              <p:embed/>
            </p:oleObj>
          </a:graphicData>
        </a:graphic>
      </p:graphicFrame>
      <p:graphicFrame>
        <p:nvGraphicFramePr>
          <p:cNvPr id="1030" name="Object 9"/>
          <p:cNvGraphicFramePr>
            <a:graphicFrameLocks noChangeAspect="1"/>
          </p:cNvGraphicFramePr>
          <p:nvPr/>
        </p:nvGraphicFramePr>
        <p:xfrm>
          <a:off x="179388" y="2997200"/>
          <a:ext cx="8743950" cy="1511300"/>
        </p:xfrm>
        <a:graphic>
          <a:graphicData uri="http://schemas.openxmlformats.org/presentationml/2006/ole">
            <p:oleObj spid="_x0000_s1030" name="Формула" r:id="rId7" imgW="5067000" imgH="8762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80728"/>
            <a:ext cx="842493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  <a:defRPr/>
            </a:pPr>
            <a:r>
              <a:rPr lang="ru-RU" sz="3200" b="1" dirty="0" smtClean="0"/>
              <a:t>Составление </a:t>
            </a:r>
            <a:r>
              <a:rPr lang="ru-RU" sz="3200" b="1" dirty="0"/>
              <a:t>таблицы </a:t>
            </a:r>
            <a:r>
              <a:rPr lang="ru-RU" sz="3200" b="1" dirty="0" smtClean="0"/>
              <a:t>истинности</a:t>
            </a:r>
          </a:p>
          <a:p>
            <a:pPr marL="514350" indent="-514350" algn="ctr">
              <a:buAutoNum type="arabicPeriod"/>
              <a:defRPr/>
            </a:pPr>
            <a:endParaRPr lang="ru-RU" sz="3200" dirty="0"/>
          </a:p>
          <a:p>
            <a:pPr>
              <a:defRPr/>
            </a:pPr>
            <a:r>
              <a:rPr lang="ru-RU" sz="3200" dirty="0"/>
              <a:t>Таблица истинности системы булевых функций строится с учетом правил двоичного сложения и представлена в </a:t>
            </a:r>
            <a:r>
              <a:rPr lang="ru-RU" sz="3200" dirty="0" smtClean="0"/>
              <a:t>таблице</a:t>
            </a:r>
            <a:endParaRPr lang="ru-RU" sz="3200" dirty="0"/>
          </a:p>
          <a:p>
            <a:pPr>
              <a:defRPr/>
            </a:pPr>
            <a:endParaRPr lang="ru-RU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1042988" y="307975"/>
          <a:ext cx="7416822" cy="6217920"/>
        </p:xfrm>
        <a:graphic>
          <a:graphicData uri="http://schemas.openxmlformats.org/drawingml/2006/table">
            <a:tbl>
              <a:tblPr/>
              <a:tblGrid>
                <a:gridCol w="1059546"/>
                <a:gridCol w="1059546"/>
                <a:gridCol w="1059546"/>
                <a:gridCol w="1059546"/>
                <a:gridCol w="1059546"/>
                <a:gridCol w="1059546"/>
                <a:gridCol w="1059546"/>
              </a:tblGrid>
              <a:tr h="3593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sz="2400" b="1" baseline="-25000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2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b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b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2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cap="all">
                          <a:latin typeface="Times New Roman"/>
                          <a:ea typeface="Times New Roman"/>
                        </a:rPr>
                        <a:t>c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cap="all">
                          <a:latin typeface="Times New Roman"/>
                          <a:ea typeface="Times New Roman"/>
                        </a:rPr>
                        <a:t>c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cap="all">
                          <a:latin typeface="Times New Roman"/>
                          <a:ea typeface="Times New Roman"/>
                        </a:rPr>
                        <a:t>c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2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0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 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  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88640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3200" b="1" dirty="0">
                <a:latin typeface="+mn-lt"/>
              </a:rPr>
              <a:t>2. Минимизация булевых функций системы</a:t>
            </a:r>
            <a:endParaRPr lang="ru-RU" sz="3200" dirty="0">
              <a:latin typeface="+mn-lt"/>
            </a:endParaRPr>
          </a:p>
          <a:p>
            <a:pPr>
              <a:defRPr/>
            </a:pPr>
            <a:r>
              <a:rPr lang="ru-RU" sz="3200" dirty="0">
                <a:latin typeface="+mn-lt"/>
              </a:rPr>
              <a:t>Для минимизации воспользуемся картами Карно.</a:t>
            </a:r>
            <a:endParaRPr lang="ru-RU" sz="3200" dirty="0">
              <a:latin typeface="+mn-lt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076056" y="2132856"/>
          <a:ext cx="3179390" cy="2516083"/>
        </p:xfrm>
        <a:graphic>
          <a:graphicData uri="http://schemas.openxmlformats.org/presentationml/2006/ole">
            <p:oleObj spid="_x0000_s52225" name="Формула" r:id="rId3" imgW="1218960" imgH="965160" progId="Equation.3">
              <p:embed/>
            </p:oleObj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276872"/>
            <a:ext cx="377177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58269" y="5117182"/>
            <a:ext cx="5706019" cy="616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29" y="868511"/>
            <a:ext cx="3385179" cy="2344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Группа 4"/>
          <p:cNvGrpSpPr/>
          <p:nvPr/>
        </p:nvGrpSpPr>
        <p:grpSpPr>
          <a:xfrm>
            <a:off x="5796136" y="404664"/>
            <a:ext cx="2734047" cy="3240360"/>
            <a:chOff x="5796136" y="404664"/>
            <a:chExt cx="2734047" cy="3240360"/>
          </a:xfrm>
        </p:grpSpPr>
        <p:pic>
          <p:nvPicPr>
            <p:cNvPr id="5120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21638" y="404664"/>
              <a:ext cx="2708545" cy="3240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Прямоугольник 3"/>
            <p:cNvSpPr/>
            <p:nvPr/>
          </p:nvSpPr>
          <p:spPr>
            <a:xfrm>
              <a:off x="5796136" y="404664"/>
              <a:ext cx="648072" cy="576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293" y="4267944"/>
            <a:ext cx="8064663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332656"/>
            <a:ext cx="6468567" cy="286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 t="4168"/>
          <a:stretch>
            <a:fillRect/>
          </a:stretch>
        </p:blipFill>
        <p:spPr bwMode="auto">
          <a:xfrm>
            <a:off x="827584" y="3501008"/>
            <a:ext cx="7710007" cy="165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55576" y="5445224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n-lt"/>
              </a:rPr>
              <a:t>При реализации схемы в виде трех независимых подсхем ее цена </a:t>
            </a:r>
            <a:r>
              <a:rPr lang="ru-RU" sz="3200" i="1" dirty="0" smtClean="0">
                <a:latin typeface="+mn-lt"/>
              </a:rPr>
              <a:t>S</a:t>
            </a:r>
            <a:r>
              <a:rPr lang="ru-RU" i="1" dirty="0" smtClean="0">
                <a:latin typeface="+mn-lt"/>
              </a:rPr>
              <a:t>Q</a:t>
            </a:r>
            <a:r>
              <a:rPr lang="ru-RU" sz="3200" dirty="0" smtClean="0">
                <a:latin typeface="+mn-lt"/>
              </a:rPr>
              <a:t>=43</a:t>
            </a:r>
            <a:endParaRPr lang="ru-RU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856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latin typeface="+mn-lt"/>
              </a:rPr>
              <a:t>3. Преобразование минимальных форм булевых функций системы </a:t>
            </a:r>
            <a:endParaRPr lang="ru-RU" sz="3200" b="1" dirty="0">
              <a:latin typeface="+mn-lt"/>
            </a:endParaRPr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55424"/>
            <a:ext cx="7272807" cy="300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012" y="4542631"/>
            <a:ext cx="8677976" cy="191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n-lt"/>
              </a:rPr>
              <a:t>Решим задачу факторизации применительно ко всем функциям системы, выделяя общие части и обозначая их как дополнительные функции: </a:t>
            </a:r>
            <a:endParaRPr lang="ru-RU" sz="3200" dirty="0">
              <a:latin typeface="+mn-lt"/>
            </a:endParaRPr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00808"/>
            <a:ext cx="7335795" cy="31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531" y="5097363"/>
            <a:ext cx="8736939" cy="1355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6185" y="131778"/>
            <a:ext cx="6650151" cy="4754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9512" y="4797152"/>
            <a:ext cx="8712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n-lt"/>
              </a:rPr>
              <a:t>При определении цены </a:t>
            </a:r>
            <a:r>
              <a:rPr lang="ru-RU" sz="3200" i="1" dirty="0" smtClean="0">
                <a:latin typeface="+mn-lt"/>
              </a:rPr>
              <a:t>S</a:t>
            </a:r>
            <a:r>
              <a:rPr lang="ru-RU" i="1" dirty="0" smtClean="0">
                <a:latin typeface="+mn-lt"/>
              </a:rPr>
              <a:t>Q</a:t>
            </a:r>
            <a:r>
              <a:rPr lang="ru-RU" sz="3200" dirty="0" smtClean="0">
                <a:latin typeface="+mn-lt"/>
              </a:rPr>
              <a:t> для реализации дополнительной функции </a:t>
            </a:r>
            <a:r>
              <a:rPr lang="ru-RU" sz="3200" i="1" dirty="0" smtClean="0">
                <a:latin typeface="+mn-lt"/>
              </a:rPr>
              <a:t>z</a:t>
            </a:r>
            <a:r>
              <a:rPr lang="ru-RU" dirty="0" smtClean="0">
                <a:latin typeface="+mn-lt"/>
              </a:rPr>
              <a:t>4</a:t>
            </a:r>
            <a:r>
              <a:rPr lang="ru-RU" sz="3200" dirty="0" smtClean="0">
                <a:latin typeface="+mn-lt"/>
              </a:rPr>
              <a:t>, а также функций </a:t>
            </a:r>
            <a:r>
              <a:rPr lang="ru-RU" sz="3200" i="1" dirty="0" smtClean="0">
                <a:latin typeface="+mn-lt"/>
              </a:rPr>
              <a:t>С</a:t>
            </a:r>
            <a:r>
              <a:rPr lang="ru-RU" dirty="0" smtClean="0">
                <a:latin typeface="+mn-lt"/>
              </a:rPr>
              <a:t>0</a:t>
            </a:r>
            <a:r>
              <a:rPr lang="ru-RU" sz="3200" dirty="0" smtClean="0">
                <a:latin typeface="+mn-lt"/>
              </a:rPr>
              <a:t> и </a:t>
            </a:r>
            <a:r>
              <a:rPr lang="ru-RU" sz="3200" i="1" dirty="0" smtClean="0">
                <a:latin typeface="+mn-lt"/>
              </a:rPr>
              <a:t>С</a:t>
            </a:r>
            <a:r>
              <a:rPr lang="ru-RU" dirty="0" smtClean="0">
                <a:latin typeface="+mn-lt"/>
              </a:rPr>
              <a:t>1</a:t>
            </a:r>
            <a:r>
              <a:rPr lang="ru-RU" sz="3200" dirty="0" smtClean="0">
                <a:latin typeface="+mn-lt"/>
              </a:rPr>
              <a:t> исходной системы учитывается цена инверторов для функций </a:t>
            </a:r>
            <a:r>
              <a:rPr lang="ru-RU" sz="3200" i="1" dirty="0" smtClean="0">
                <a:latin typeface="+mn-lt"/>
              </a:rPr>
              <a:t>z</a:t>
            </a:r>
            <a:r>
              <a:rPr lang="ru-RU" dirty="0" smtClean="0">
                <a:latin typeface="+mn-lt"/>
              </a:rPr>
              <a:t>1</a:t>
            </a:r>
            <a:r>
              <a:rPr lang="ru-RU" sz="3200" dirty="0" smtClean="0">
                <a:latin typeface="+mn-lt"/>
              </a:rPr>
              <a:t>, </a:t>
            </a:r>
            <a:r>
              <a:rPr lang="ru-RU" sz="3200" i="1" dirty="0" smtClean="0">
                <a:latin typeface="+mn-lt"/>
              </a:rPr>
              <a:t>z</a:t>
            </a:r>
            <a:r>
              <a:rPr lang="ru-RU" dirty="0" smtClean="0">
                <a:latin typeface="+mn-lt"/>
              </a:rPr>
              <a:t>3</a:t>
            </a:r>
            <a:r>
              <a:rPr lang="ru-RU" sz="3200" dirty="0" smtClean="0">
                <a:latin typeface="+mn-lt"/>
              </a:rPr>
              <a:t> и </a:t>
            </a:r>
            <a:r>
              <a:rPr lang="ru-RU" sz="3200" i="1" dirty="0" smtClean="0">
                <a:latin typeface="+mn-lt"/>
              </a:rPr>
              <a:t>z</a:t>
            </a:r>
            <a:r>
              <a:rPr lang="ru-RU" dirty="0" smtClean="0">
                <a:latin typeface="+mn-lt"/>
              </a:rPr>
              <a:t>4</a:t>
            </a:r>
            <a:r>
              <a:rPr lang="ru-RU" sz="3200" dirty="0" smtClean="0">
                <a:latin typeface="+mn-lt"/>
              </a:rPr>
              <a:t>. </a:t>
            </a:r>
            <a:endParaRPr lang="ru-RU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+mn-lt"/>
              </a:rPr>
              <a:t>После совместной факторизации цена схемы </a:t>
            </a:r>
            <a:endParaRPr lang="en-US" sz="3200" dirty="0" smtClean="0">
              <a:latin typeface="+mn-lt"/>
            </a:endParaRPr>
          </a:p>
          <a:p>
            <a:r>
              <a:rPr lang="ru-RU" sz="3200" i="1" dirty="0" smtClean="0">
                <a:latin typeface="+mn-lt"/>
              </a:rPr>
              <a:t>S</a:t>
            </a:r>
            <a:r>
              <a:rPr lang="ru-RU" i="1" dirty="0" smtClean="0">
                <a:latin typeface="+mn-lt"/>
              </a:rPr>
              <a:t>Q</a:t>
            </a:r>
            <a:r>
              <a:rPr lang="ru-RU" sz="3200" dirty="0" smtClean="0">
                <a:latin typeface="+mn-lt"/>
              </a:rPr>
              <a:t> =25. </a:t>
            </a:r>
            <a:endParaRPr lang="en-US" sz="3200" dirty="0" smtClean="0">
              <a:latin typeface="+mn-lt"/>
            </a:endParaRPr>
          </a:p>
          <a:p>
            <a:r>
              <a:rPr lang="ru-RU" sz="3200" dirty="0" smtClean="0">
                <a:latin typeface="+mn-lt"/>
              </a:rPr>
              <a:t>Декомпозиция для данной системы не применима. </a:t>
            </a:r>
            <a:endParaRPr lang="ru-RU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-27384"/>
            <a:ext cx="8784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4. Синтез многовыходной комбинационной схемы в булевом базисе</a:t>
            </a:r>
            <a:endParaRPr lang="ru-RU" sz="3200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94156" y="1043869"/>
            <a:ext cx="8166276" cy="4123834"/>
            <a:chOff x="294156" y="1043869"/>
            <a:chExt cx="8166276" cy="4123834"/>
          </a:xfrm>
        </p:grpSpPr>
        <p:pic>
          <p:nvPicPr>
            <p:cNvPr id="45057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4156" y="1043869"/>
              <a:ext cx="8166276" cy="412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Прямоугольник 3"/>
            <p:cNvSpPr/>
            <p:nvPr/>
          </p:nvSpPr>
          <p:spPr>
            <a:xfrm>
              <a:off x="4427984" y="4653136"/>
              <a:ext cx="1440160" cy="4320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58" y="5359871"/>
            <a:ext cx="8776122" cy="109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1"/>
          <p:cNvSpPr txBox="1">
            <a:spLocks noChangeArrowheads="1"/>
          </p:cNvSpPr>
          <p:nvPr/>
        </p:nvSpPr>
        <p:spPr bwMode="auto">
          <a:xfrm>
            <a:off x="0" y="476250"/>
            <a:ext cx="91440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200" b="1">
              <a:latin typeface="Calibri" pitchFamily="34" charset="0"/>
            </a:endParaRPr>
          </a:p>
          <a:p>
            <a:pPr algn="ctr"/>
            <a:r>
              <a:rPr lang="ru-RU" sz="3200" b="1">
                <a:latin typeface="Calibri" pitchFamily="34" charset="0"/>
              </a:rPr>
              <a:t>Минимизация булевой функции</a:t>
            </a:r>
            <a:endParaRPr lang="en-US" sz="3200" b="1">
              <a:latin typeface="Calibri" pitchFamily="34" charset="0"/>
            </a:endParaRPr>
          </a:p>
          <a:p>
            <a:pPr algn="ctr"/>
            <a:r>
              <a:rPr lang="ru-RU" sz="3200" b="1">
                <a:latin typeface="Calibri" pitchFamily="34" charset="0"/>
              </a:rPr>
              <a:t> методом Квайна –Мак-Класки</a:t>
            </a:r>
          </a:p>
          <a:p>
            <a:pPr algn="ctr"/>
            <a:endParaRPr lang="ru-RU" sz="3200">
              <a:latin typeface="Calibri" pitchFamily="34" charset="0"/>
            </a:endParaRPr>
          </a:p>
          <a:p>
            <a:pPr algn="ctr"/>
            <a:r>
              <a:rPr lang="ru-RU" sz="3200">
                <a:latin typeface="Calibri" pitchFamily="34" charset="0"/>
              </a:rPr>
              <a:t> </a:t>
            </a:r>
            <a:r>
              <a:rPr lang="ru-RU" sz="3200" i="1">
                <a:latin typeface="Calibri" pitchFamily="34" charset="0"/>
              </a:rPr>
              <a:t>Нахождение простых импликант </a:t>
            </a:r>
          </a:p>
          <a:p>
            <a:pPr algn="ctr"/>
            <a:r>
              <a:rPr lang="ru-RU" sz="3200" i="1">
                <a:latin typeface="Calibri" pitchFamily="34" charset="0"/>
              </a:rPr>
              <a:t>(максимальных кубов).</a:t>
            </a:r>
            <a:endParaRPr lang="ru-RU" sz="3200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16632"/>
            <a:ext cx="864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smtClean="0">
                <a:latin typeface="+mn-lt"/>
              </a:rPr>
              <a:t>5. Анализ </a:t>
            </a:r>
            <a:r>
              <a:rPr lang="ru-RU" sz="3200" b="1" dirty="0" smtClean="0">
                <a:latin typeface="+mn-lt"/>
              </a:rPr>
              <a:t>многовыходной комбинационной схемы </a:t>
            </a:r>
            <a:endParaRPr lang="en-US" sz="3200" b="1" dirty="0" smtClean="0">
              <a:latin typeface="+mn-lt"/>
            </a:endParaRPr>
          </a:p>
          <a:p>
            <a:r>
              <a:rPr lang="ru-RU" sz="3200" dirty="0" smtClean="0"/>
              <a:t>На рисунке показано определение реакции схемы на входной набор (1111). Значение выходного набора (110) соответствует </a:t>
            </a:r>
            <a:r>
              <a:rPr lang="ru-RU" sz="3200" dirty="0" err="1" smtClean="0"/>
              <a:t>таб-лице</a:t>
            </a:r>
            <a:r>
              <a:rPr lang="ru-RU" sz="3200" dirty="0" smtClean="0"/>
              <a:t> истинности, что подтверждает </a:t>
            </a:r>
            <a:r>
              <a:rPr lang="ru-RU" sz="3200" dirty="0" err="1" smtClean="0"/>
              <a:t>коррек-тность</a:t>
            </a:r>
            <a:r>
              <a:rPr lang="ru-RU" sz="3200" dirty="0" smtClean="0"/>
              <a:t> построенной схемы, по крайней мере, в отношении рассматриваемого набора. 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/>
          <p:cNvPicPr>
            <a:picLocks noChangeAspect="1" noChangeArrowheads="1"/>
          </p:cNvPicPr>
          <p:nvPr/>
        </p:nvPicPr>
        <p:blipFill>
          <a:blip r:embed="rId2" cstate="print"/>
          <a:srcRect l="33955" t="15504" r="24110" b="18053"/>
          <a:stretch>
            <a:fillRect/>
          </a:stretch>
        </p:blipFill>
        <p:spPr bwMode="auto">
          <a:xfrm>
            <a:off x="2051050" y="0"/>
            <a:ext cx="5410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1"/>
          <p:cNvSpPr txBox="1">
            <a:spLocks noChangeArrowheads="1"/>
          </p:cNvSpPr>
          <p:nvPr/>
        </p:nvSpPr>
        <p:spPr bwMode="auto">
          <a:xfrm>
            <a:off x="0" y="0"/>
            <a:ext cx="9144000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3200" b="1" i="1">
              <a:latin typeface="Calibri" pitchFamily="34" charset="0"/>
            </a:endParaRPr>
          </a:p>
          <a:p>
            <a:endParaRPr lang="ru-RU" sz="3200" b="1" i="1">
              <a:latin typeface="Calibri" pitchFamily="34" charset="0"/>
            </a:endParaRPr>
          </a:p>
          <a:p>
            <a:endParaRPr lang="ru-RU" sz="3200" b="1" i="1">
              <a:latin typeface="Calibri" pitchFamily="34" charset="0"/>
            </a:endParaRPr>
          </a:p>
          <a:p>
            <a:pPr algn="ctr"/>
            <a:r>
              <a:rPr lang="ru-RU" sz="3200" b="1" i="1">
                <a:latin typeface="Calibri" pitchFamily="34" charset="0"/>
              </a:rPr>
              <a:t>Составление импликантной таблицы</a:t>
            </a:r>
            <a:r>
              <a:rPr lang="ru-RU" sz="3200" i="1">
                <a:latin typeface="Calibri" pitchFamily="34" charset="0"/>
              </a:rPr>
              <a:t>.</a:t>
            </a:r>
          </a:p>
          <a:p>
            <a:r>
              <a:rPr lang="ru-RU" sz="3200">
                <a:latin typeface="Calibri" pitchFamily="34" charset="0"/>
              </a:rPr>
              <a:t>Импликантная таблица содержит 11 строк (по числу простых импликант) и 15 столбцов (по числу существенных вершин).</a:t>
            </a:r>
          </a:p>
          <a:p>
            <a:endParaRPr lang="ru-RU">
              <a:latin typeface="Calibri" pitchFamily="34" charset="0"/>
            </a:endParaRP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4787900" y="177323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2" cstate="print"/>
          <a:srcRect l="36417" t="49464" r="24013" b="20267"/>
          <a:stretch>
            <a:fillRect/>
          </a:stretch>
        </p:blipFill>
        <p:spPr bwMode="auto">
          <a:xfrm>
            <a:off x="6350" y="-26988"/>
            <a:ext cx="9132888" cy="558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Box 2"/>
          <p:cNvSpPr txBox="1">
            <a:spLocks noChangeArrowheads="1"/>
          </p:cNvSpPr>
          <p:nvPr/>
        </p:nvSpPr>
        <p:spPr bwMode="auto">
          <a:xfrm>
            <a:off x="0" y="5732463"/>
            <a:ext cx="91440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>
                <a:latin typeface="Calibri" pitchFamily="34" charset="0"/>
              </a:rPr>
              <a:t>Импликанта 4, не покрывающая ни одной вершины, вычеркивается из таблицы.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700338" y="4941888"/>
            <a:ext cx="3095625" cy="1439862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52" name="TextBox 1"/>
          <p:cNvSpPr txBox="1">
            <a:spLocks noChangeArrowheads="1"/>
          </p:cNvSpPr>
          <p:nvPr/>
        </p:nvSpPr>
        <p:spPr bwMode="auto">
          <a:xfrm>
            <a:off x="0" y="0"/>
            <a:ext cx="9144000" cy="68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3200" b="1" i="1">
                <a:latin typeface="Calibri" pitchFamily="34" charset="0"/>
              </a:rPr>
              <a:t>Определение существенных импликант</a:t>
            </a:r>
            <a:r>
              <a:rPr lang="ru-RU" sz="3200" i="1">
                <a:latin typeface="Calibri" pitchFamily="34" charset="0"/>
              </a:rPr>
              <a:t>.</a:t>
            </a:r>
            <a:endParaRPr lang="ru-RU" sz="3200">
              <a:latin typeface="Calibri" pitchFamily="34" charset="0"/>
            </a:endParaRPr>
          </a:p>
          <a:p>
            <a:r>
              <a:rPr lang="ru-RU" sz="3200">
                <a:latin typeface="Calibri" pitchFamily="34" charset="0"/>
              </a:rPr>
              <a:t>Импликанты 8 и 10 – существенные, так как они покрывают вершины 1 и 10 соответственно, не покрытые другими импликантами. Вычеркнем из таблицы строки, соответствующие этим импликантам, а также столбцы, соответствующие вершинам, покрываемым существенными импликантами</a:t>
            </a:r>
            <a:r>
              <a:rPr lang="ru-RU">
                <a:latin typeface="Calibri" pitchFamily="34" charset="0"/>
              </a:rPr>
              <a:t>.</a:t>
            </a:r>
          </a:p>
          <a:p>
            <a:r>
              <a:rPr lang="ru-RU" sz="3200">
                <a:latin typeface="Calibri" pitchFamily="34" charset="0"/>
              </a:rPr>
              <a:t>Множество существенных импликант образует ядро покрытия как его обязательную часть</a:t>
            </a:r>
            <a:r>
              <a:rPr lang="ru-RU">
                <a:latin typeface="Calibri" pitchFamily="34" charset="0"/>
              </a:rPr>
              <a:t>:</a:t>
            </a:r>
          </a:p>
          <a:p>
            <a:endParaRPr lang="ru-RU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r>
              <a:rPr lang="ru-RU" sz="3200">
                <a:latin typeface="Calibri" pitchFamily="34" charset="0"/>
              </a:rPr>
              <a:t> Получаем упрощенную импликантную таблицу.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771775" y="4941888"/>
          <a:ext cx="2897188" cy="1366837"/>
        </p:xfrm>
        <a:graphic>
          <a:graphicData uri="http://schemas.openxmlformats.org/presentationml/2006/ole">
            <p:oleObj spid="_x0000_s2050" name="Формула" r:id="rId3" imgW="91440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1695</Words>
  <Application>Microsoft Office PowerPoint</Application>
  <PresentationFormat>Экран (4:3)</PresentationFormat>
  <Paragraphs>305</Paragraphs>
  <Slides>50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50</vt:i4>
      </vt:variant>
    </vt:vector>
  </HeadingPairs>
  <TitlesOfParts>
    <vt:vector size="57" baseType="lpstr">
      <vt:lpstr>Arial</vt:lpstr>
      <vt:lpstr>Calibri</vt:lpstr>
      <vt:lpstr>Symbol</vt:lpstr>
      <vt:lpstr>Times New Roman</vt:lpstr>
      <vt:lpstr>Тема Office</vt:lpstr>
      <vt:lpstr>Microsoft Equation 3.0</vt:lpstr>
      <vt:lpstr>Изображение Paintbrush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Polyakov</cp:lastModifiedBy>
  <cp:revision>47</cp:revision>
  <dcterms:created xsi:type="dcterms:W3CDTF">2014-02-23T17:04:34Z</dcterms:created>
  <dcterms:modified xsi:type="dcterms:W3CDTF">2021-11-26T14:52:43Z</dcterms:modified>
</cp:coreProperties>
</file>